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18"/>
  </p:notesMasterIdLst>
  <p:handoutMasterIdLst>
    <p:handoutMasterId r:id="rId19"/>
  </p:handoutMasterIdLst>
  <p:sldIdLst>
    <p:sldId id="505" r:id="rId5"/>
    <p:sldId id="448" r:id="rId6"/>
    <p:sldId id="528" r:id="rId7"/>
    <p:sldId id="550" r:id="rId8"/>
    <p:sldId id="545" r:id="rId9"/>
    <p:sldId id="525" r:id="rId10"/>
    <p:sldId id="539" r:id="rId11"/>
    <p:sldId id="538" r:id="rId12"/>
    <p:sldId id="549" r:id="rId13"/>
    <p:sldId id="546" r:id="rId14"/>
    <p:sldId id="547" r:id="rId15"/>
    <p:sldId id="548" r:id="rId16"/>
    <p:sldId id="540" r:id="rId17"/>
  </p:sldIdLst>
  <p:sldSz cx="9144000" cy="6858000" type="screen4x3"/>
  <p:notesSz cx="6669088" cy="992822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CB10805-3707-7A39-17DB-1D04DDCC1312}" name="Hilari, Katerina" initials="HK" userId="S::k.hilari@city.ac.uk::341f1982-8f0d-4b34-b0ce-5332abc9bba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AMacF" initials="A" lastIdx="11" clrIdx="0"/>
  <p:cmAuthor id="1" name="id3" initials="i" lastIdx="1" clrIdx="1"/>
  <p:cmAuthor id="2" name="NUIG" initials="N"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3333FF"/>
    <a:srgbClr val="080808"/>
    <a:srgbClr val="006600"/>
    <a:srgbClr val="008000"/>
    <a:srgbClr val="CCFFCC"/>
    <a:srgbClr val="FF0000"/>
    <a:srgbClr val="660066"/>
    <a:srgbClr val="00CC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033" autoAdjust="0"/>
  </p:normalViewPr>
  <p:slideViewPr>
    <p:cSldViewPr>
      <p:cViewPr varScale="1">
        <p:scale>
          <a:sx n="78" d="100"/>
          <a:sy n="78" d="100"/>
        </p:scale>
        <p:origin x="1622" y="7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411"/>
          </a:xfrm>
          <a:prstGeom prst="rect">
            <a:avLst/>
          </a:prstGeom>
        </p:spPr>
        <p:txBody>
          <a:bodyPr vert="horz" lIns="94046" tIns="47023" rIns="94046" bIns="47023" rtlCol="0"/>
          <a:lstStyle>
            <a:lvl1pPr algn="l" fontAlgn="auto">
              <a:spcBef>
                <a:spcPts val="0"/>
              </a:spcBef>
              <a:spcAft>
                <a:spcPts val="0"/>
              </a:spcAft>
              <a:defRPr sz="1200">
                <a:latin typeface="+mn-lt"/>
              </a:defRPr>
            </a:lvl1pPr>
          </a:lstStyle>
          <a:p>
            <a:pPr>
              <a:defRPr/>
            </a:pPr>
            <a:endParaRPr lang="en-IE" dirty="0"/>
          </a:p>
        </p:txBody>
      </p:sp>
      <p:sp>
        <p:nvSpPr>
          <p:cNvPr id="3" name="Date Placeholder 2"/>
          <p:cNvSpPr>
            <a:spLocks noGrp="1"/>
          </p:cNvSpPr>
          <p:nvPr>
            <p:ph type="dt" sz="quarter" idx="1"/>
          </p:nvPr>
        </p:nvSpPr>
        <p:spPr>
          <a:xfrm>
            <a:off x="3777607" y="0"/>
            <a:ext cx="2889938" cy="496411"/>
          </a:xfrm>
          <a:prstGeom prst="rect">
            <a:avLst/>
          </a:prstGeom>
        </p:spPr>
        <p:txBody>
          <a:bodyPr vert="horz" lIns="94046" tIns="47023" rIns="94046" bIns="47023" rtlCol="0"/>
          <a:lstStyle>
            <a:lvl1pPr algn="r" fontAlgn="auto">
              <a:spcBef>
                <a:spcPts val="0"/>
              </a:spcBef>
              <a:spcAft>
                <a:spcPts val="0"/>
              </a:spcAft>
              <a:defRPr sz="1200" smtClean="0">
                <a:latin typeface="+mn-lt"/>
              </a:defRPr>
            </a:lvl1pPr>
          </a:lstStyle>
          <a:p>
            <a:pPr>
              <a:defRPr/>
            </a:pPr>
            <a:fld id="{7B90B279-A33C-4804-BB81-8E0E56524028}" type="datetimeFigureOut">
              <a:rPr lang="en-US"/>
              <a:pPr>
                <a:defRPr/>
              </a:pPr>
              <a:t>6/24/2026</a:t>
            </a:fld>
            <a:endParaRPr lang="en-IE" dirty="0"/>
          </a:p>
        </p:txBody>
      </p:sp>
      <p:sp>
        <p:nvSpPr>
          <p:cNvPr id="4" name="Footer Placeholder 3"/>
          <p:cNvSpPr>
            <a:spLocks noGrp="1"/>
          </p:cNvSpPr>
          <p:nvPr>
            <p:ph type="ftr" sz="quarter" idx="2"/>
          </p:nvPr>
        </p:nvSpPr>
        <p:spPr>
          <a:xfrm>
            <a:off x="0" y="9430090"/>
            <a:ext cx="2889938" cy="496411"/>
          </a:xfrm>
          <a:prstGeom prst="rect">
            <a:avLst/>
          </a:prstGeom>
        </p:spPr>
        <p:txBody>
          <a:bodyPr vert="horz" lIns="94046" tIns="47023" rIns="94046" bIns="47023" rtlCol="0" anchor="b"/>
          <a:lstStyle>
            <a:lvl1pPr algn="l" fontAlgn="auto">
              <a:spcBef>
                <a:spcPts val="0"/>
              </a:spcBef>
              <a:spcAft>
                <a:spcPts val="0"/>
              </a:spcAft>
              <a:defRPr sz="1200">
                <a:latin typeface="+mn-lt"/>
              </a:defRPr>
            </a:lvl1pPr>
          </a:lstStyle>
          <a:p>
            <a:pPr>
              <a:defRPr/>
            </a:pPr>
            <a:endParaRPr lang="en-IE" dirty="0"/>
          </a:p>
        </p:txBody>
      </p:sp>
      <p:sp>
        <p:nvSpPr>
          <p:cNvPr id="5" name="Slide Number Placeholder 4"/>
          <p:cNvSpPr>
            <a:spLocks noGrp="1"/>
          </p:cNvSpPr>
          <p:nvPr>
            <p:ph type="sldNum" sz="quarter" idx="3"/>
          </p:nvPr>
        </p:nvSpPr>
        <p:spPr>
          <a:xfrm>
            <a:off x="3777607" y="9430090"/>
            <a:ext cx="2889938" cy="496411"/>
          </a:xfrm>
          <a:prstGeom prst="rect">
            <a:avLst/>
          </a:prstGeom>
        </p:spPr>
        <p:txBody>
          <a:bodyPr vert="horz" lIns="94046" tIns="47023" rIns="94046" bIns="47023" rtlCol="0" anchor="b"/>
          <a:lstStyle>
            <a:lvl1pPr algn="r" fontAlgn="auto">
              <a:spcBef>
                <a:spcPts val="0"/>
              </a:spcBef>
              <a:spcAft>
                <a:spcPts val="0"/>
              </a:spcAft>
              <a:defRPr sz="1200" smtClean="0">
                <a:latin typeface="+mn-lt"/>
              </a:defRPr>
            </a:lvl1pPr>
          </a:lstStyle>
          <a:p>
            <a:pPr>
              <a:defRPr/>
            </a:pPr>
            <a:fld id="{2112C54A-FDFF-4FFE-860F-73A103E7D6AC}" type="slidenum">
              <a:rPr lang="en-IE"/>
              <a:pPr>
                <a:defRPr/>
              </a:pPr>
              <a:t>‹#›</a:t>
            </a:fld>
            <a:endParaRPr lang="en-IE" dirty="0"/>
          </a:p>
        </p:txBody>
      </p:sp>
    </p:spTree>
    <p:extLst>
      <p:ext uri="{BB962C8B-B14F-4D97-AF65-F5344CB8AC3E}">
        <p14:creationId xmlns:p14="http://schemas.microsoft.com/office/powerpoint/2010/main" val="106834776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411"/>
          </a:xfrm>
          <a:prstGeom prst="rect">
            <a:avLst/>
          </a:prstGeom>
        </p:spPr>
        <p:txBody>
          <a:bodyPr vert="horz" lIns="94046" tIns="47023" rIns="94046" bIns="47023" rtlCol="0"/>
          <a:lstStyle>
            <a:lvl1pPr algn="l" fontAlgn="auto">
              <a:spcBef>
                <a:spcPts val="0"/>
              </a:spcBef>
              <a:spcAft>
                <a:spcPts val="0"/>
              </a:spcAft>
              <a:defRPr sz="1200" dirty="0">
                <a:latin typeface="+mn-lt"/>
              </a:defRPr>
            </a:lvl1pPr>
          </a:lstStyle>
          <a:p>
            <a:pPr>
              <a:defRPr/>
            </a:pPr>
            <a:endParaRPr lang="en-IE" dirty="0"/>
          </a:p>
        </p:txBody>
      </p:sp>
      <p:sp>
        <p:nvSpPr>
          <p:cNvPr id="3" name="Date Placeholder 2"/>
          <p:cNvSpPr>
            <a:spLocks noGrp="1"/>
          </p:cNvSpPr>
          <p:nvPr>
            <p:ph type="dt" idx="1"/>
          </p:nvPr>
        </p:nvSpPr>
        <p:spPr>
          <a:xfrm>
            <a:off x="3777607" y="0"/>
            <a:ext cx="2889938" cy="496411"/>
          </a:xfrm>
          <a:prstGeom prst="rect">
            <a:avLst/>
          </a:prstGeom>
        </p:spPr>
        <p:txBody>
          <a:bodyPr vert="horz" lIns="94046" tIns="47023" rIns="94046" bIns="47023" rtlCol="0"/>
          <a:lstStyle>
            <a:lvl1pPr algn="r" fontAlgn="auto">
              <a:spcBef>
                <a:spcPts val="0"/>
              </a:spcBef>
              <a:spcAft>
                <a:spcPts val="0"/>
              </a:spcAft>
              <a:defRPr sz="1200" smtClean="0">
                <a:latin typeface="+mn-lt"/>
              </a:defRPr>
            </a:lvl1pPr>
          </a:lstStyle>
          <a:p>
            <a:pPr>
              <a:defRPr/>
            </a:pPr>
            <a:fld id="{82762E48-BFB5-402E-9589-8900E76BC0B0}" type="datetimeFigureOut">
              <a:rPr lang="en-US"/>
              <a:pPr>
                <a:defRPr/>
              </a:pPr>
              <a:t>6/24/2026</a:t>
            </a:fld>
            <a:endParaRPr lang="en-IE" dirty="0"/>
          </a:p>
        </p:txBody>
      </p:sp>
      <p:sp>
        <p:nvSpPr>
          <p:cNvPr id="4" name="Slide Image Placeholder 3"/>
          <p:cNvSpPr>
            <a:spLocks noGrp="1" noRot="1" noChangeAspect="1"/>
          </p:cNvSpPr>
          <p:nvPr>
            <p:ph type="sldImg" idx="2"/>
          </p:nvPr>
        </p:nvSpPr>
        <p:spPr>
          <a:xfrm>
            <a:off x="852488" y="744538"/>
            <a:ext cx="4964112" cy="3724275"/>
          </a:xfrm>
          <a:prstGeom prst="rect">
            <a:avLst/>
          </a:prstGeom>
          <a:noFill/>
          <a:ln w="12700">
            <a:solidFill>
              <a:prstClr val="black"/>
            </a:solidFill>
          </a:ln>
        </p:spPr>
        <p:txBody>
          <a:bodyPr vert="horz" lIns="94046" tIns="47023" rIns="94046" bIns="47023" rtlCol="0" anchor="ctr"/>
          <a:lstStyle/>
          <a:p>
            <a:pPr lvl="0"/>
            <a:endParaRPr lang="en-IE" noProof="0" dirty="0"/>
          </a:p>
        </p:txBody>
      </p:sp>
      <p:sp>
        <p:nvSpPr>
          <p:cNvPr id="5" name="Notes Placeholder 4"/>
          <p:cNvSpPr>
            <a:spLocks noGrp="1"/>
          </p:cNvSpPr>
          <p:nvPr>
            <p:ph type="body" sz="quarter" idx="3"/>
          </p:nvPr>
        </p:nvSpPr>
        <p:spPr>
          <a:xfrm>
            <a:off x="666909" y="4715907"/>
            <a:ext cx="5335270" cy="4467701"/>
          </a:xfrm>
          <a:prstGeom prst="rect">
            <a:avLst/>
          </a:prstGeom>
        </p:spPr>
        <p:txBody>
          <a:bodyPr vert="horz" lIns="94046" tIns="47023" rIns="94046" bIns="47023"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IE" noProof="0"/>
          </a:p>
        </p:txBody>
      </p:sp>
      <p:sp>
        <p:nvSpPr>
          <p:cNvPr id="6" name="Footer Placeholder 5"/>
          <p:cNvSpPr>
            <a:spLocks noGrp="1"/>
          </p:cNvSpPr>
          <p:nvPr>
            <p:ph type="ftr" sz="quarter" idx="4"/>
          </p:nvPr>
        </p:nvSpPr>
        <p:spPr>
          <a:xfrm>
            <a:off x="0" y="9430090"/>
            <a:ext cx="2889938" cy="496411"/>
          </a:xfrm>
          <a:prstGeom prst="rect">
            <a:avLst/>
          </a:prstGeom>
        </p:spPr>
        <p:txBody>
          <a:bodyPr vert="horz" lIns="94046" tIns="47023" rIns="94046" bIns="47023" rtlCol="0" anchor="b"/>
          <a:lstStyle>
            <a:lvl1pPr algn="l" fontAlgn="auto">
              <a:spcBef>
                <a:spcPts val="0"/>
              </a:spcBef>
              <a:spcAft>
                <a:spcPts val="0"/>
              </a:spcAft>
              <a:defRPr sz="1200" dirty="0">
                <a:latin typeface="+mn-lt"/>
              </a:defRPr>
            </a:lvl1pPr>
          </a:lstStyle>
          <a:p>
            <a:pPr>
              <a:defRPr/>
            </a:pPr>
            <a:endParaRPr lang="en-IE" dirty="0"/>
          </a:p>
        </p:txBody>
      </p:sp>
      <p:sp>
        <p:nvSpPr>
          <p:cNvPr id="7" name="Slide Number Placeholder 6"/>
          <p:cNvSpPr>
            <a:spLocks noGrp="1"/>
          </p:cNvSpPr>
          <p:nvPr>
            <p:ph type="sldNum" sz="quarter" idx="5"/>
          </p:nvPr>
        </p:nvSpPr>
        <p:spPr>
          <a:xfrm>
            <a:off x="3777607" y="9430090"/>
            <a:ext cx="2889938" cy="496411"/>
          </a:xfrm>
          <a:prstGeom prst="rect">
            <a:avLst/>
          </a:prstGeom>
        </p:spPr>
        <p:txBody>
          <a:bodyPr vert="horz" lIns="94046" tIns="47023" rIns="94046" bIns="47023" rtlCol="0" anchor="b"/>
          <a:lstStyle>
            <a:lvl1pPr algn="r" fontAlgn="auto">
              <a:spcBef>
                <a:spcPts val="0"/>
              </a:spcBef>
              <a:spcAft>
                <a:spcPts val="0"/>
              </a:spcAft>
              <a:defRPr sz="1200" smtClean="0">
                <a:latin typeface="+mn-lt"/>
              </a:defRPr>
            </a:lvl1pPr>
          </a:lstStyle>
          <a:p>
            <a:pPr>
              <a:defRPr/>
            </a:pPr>
            <a:fld id="{4028799C-0FDA-4749-BF49-7B758351D6A4}" type="slidenum">
              <a:rPr lang="en-IE"/>
              <a:pPr>
                <a:defRPr/>
              </a:pPr>
              <a:t>‹#›</a:t>
            </a:fld>
            <a:endParaRPr lang="en-IE" dirty="0"/>
          </a:p>
        </p:txBody>
      </p:sp>
    </p:spTree>
    <p:extLst>
      <p:ext uri="{BB962C8B-B14F-4D97-AF65-F5344CB8AC3E}">
        <p14:creationId xmlns:p14="http://schemas.microsoft.com/office/powerpoint/2010/main" val="1724777986"/>
      </p:ext>
    </p:extLst>
  </p:cSld>
  <p:clrMap bg1="lt1" tx1="dk1" bg2="lt2" tx2="dk2" accent1="accent1" accent2="accent2" accent3="accent3" accent4="accent4" accent5="accent5" accent6="accent6" hlink="hlink" folHlink="folHlink"/>
  <p:hf hd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Footer Placeholder 3"/>
          <p:cNvSpPr>
            <a:spLocks noGrp="1"/>
          </p:cNvSpPr>
          <p:nvPr>
            <p:ph type="ftr" sz="quarter" idx="10"/>
          </p:nvPr>
        </p:nvSpPr>
        <p:spPr/>
        <p:txBody>
          <a:bodyPr/>
          <a:lstStyle/>
          <a:p>
            <a:pPr>
              <a:defRPr/>
            </a:pPr>
            <a:endParaRPr lang="en-IE" dirty="0"/>
          </a:p>
        </p:txBody>
      </p:sp>
      <p:sp>
        <p:nvSpPr>
          <p:cNvPr id="5" name="Slide Number Placeholder 4"/>
          <p:cNvSpPr>
            <a:spLocks noGrp="1"/>
          </p:cNvSpPr>
          <p:nvPr>
            <p:ph type="sldNum" sz="quarter" idx="11"/>
          </p:nvPr>
        </p:nvSpPr>
        <p:spPr/>
        <p:txBody>
          <a:bodyPr/>
          <a:lstStyle/>
          <a:p>
            <a:pPr>
              <a:defRPr/>
            </a:pPr>
            <a:fld id="{4028799C-0FDA-4749-BF49-7B758351D6A4}" type="slidenum">
              <a:rPr lang="en-IE" smtClean="0"/>
              <a:pPr>
                <a:defRPr/>
              </a:pPr>
              <a:t>1</a:t>
            </a:fld>
            <a:endParaRPr lang="en-IE" dirty="0"/>
          </a:p>
        </p:txBody>
      </p:sp>
    </p:spTree>
    <p:extLst>
      <p:ext uri="{BB962C8B-B14F-4D97-AF65-F5344CB8AC3E}">
        <p14:creationId xmlns:p14="http://schemas.microsoft.com/office/powerpoint/2010/main" val="27947619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pPr>
              <a:defRPr/>
            </a:pPr>
            <a:endParaRPr lang="en-IE" dirty="0"/>
          </a:p>
        </p:txBody>
      </p:sp>
      <p:sp>
        <p:nvSpPr>
          <p:cNvPr id="5" name="Slide Number Placeholder 4"/>
          <p:cNvSpPr>
            <a:spLocks noGrp="1"/>
          </p:cNvSpPr>
          <p:nvPr>
            <p:ph type="sldNum" sz="quarter" idx="5"/>
          </p:nvPr>
        </p:nvSpPr>
        <p:spPr/>
        <p:txBody>
          <a:bodyPr/>
          <a:lstStyle/>
          <a:p>
            <a:pPr>
              <a:defRPr/>
            </a:pPr>
            <a:fld id="{4028799C-0FDA-4749-BF49-7B758351D6A4}" type="slidenum">
              <a:rPr lang="en-IE" smtClean="0"/>
              <a:pPr>
                <a:defRPr/>
              </a:pPr>
              <a:t>13</a:t>
            </a:fld>
            <a:endParaRPr lang="en-IE" dirty="0"/>
          </a:p>
        </p:txBody>
      </p:sp>
    </p:spTree>
    <p:extLst>
      <p:ext uri="{BB962C8B-B14F-4D97-AF65-F5344CB8AC3E}">
        <p14:creationId xmlns:p14="http://schemas.microsoft.com/office/powerpoint/2010/main" val="2494162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Footer Placeholder 3"/>
          <p:cNvSpPr>
            <a:spLocks noGrp="1"/>
          </p:cNvSpPr>
          <p:nvPr>
            <p:ph type="ftr" sz="quarter" idx="10"/>
          </p:nvPr>
        </p:nvSpPr>
        <p:spPr/>
        <p:txBody>
          <a:bodyPr/>
          <a:lstStyle/>
          <a:p>
            <a:pPr>
              <a:defRPr/>
            </a:pPr>
            <a:endParaRPr lang="en-IE" dirty="0"/>
          </a:p>
        </p:txBody>
      </p:sp>
      <p:sp>
        <p:nvSpPr>
          <p:cNvPr id="5" name="Slide Number Placeholder 4"/>
          <p:cNvSpPr>
            <a:spLocks noGrp="1"/>
          </p:cNvSpPr>
          <p:nvPr>
            <p:ph type="sldNum" sz="quarter" idx="11"/>
          </p:nvPr>
        </p:nvSpPr>
        <p:spPr/>
        <p:txBody>
          <a:bodyPr/>
          <a:lstStyle/>
          <a:p>
            <a:pPr>
              <a:defRPr/>
            </a:pPr>
            <a:fld id="{4028799C-0FDA-4749-BF49-7B758351D6A4}" type="slidenum">
              <a:rPr lang="en-IE" smtClean="0"/>
              <a:pPr>
                <a:defRPr/>
              </a:pPr>
              <a:t>2</a:t>
            </a:fld>
            <a:endParaRPr lang="en-IE" dirty="0"/>
          </a:p>
        </p:txBody>
      </p:sp>
    </p:spTree>
    <p:extLst>
      <p:ext uri="{BB962C8B-B14F-4D97-AF65-F5344CB8AC3E}">
        <p14:creationId xmlns:p14="http://schemas.microsoft.com/office/powerpoint/2010/main" val="225571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pPr>
              <a:defRPr/>
            </a:pPr>
            <a:endParaRPr lang="en-IE" dirty="0"/>
          </a:p>
        </p:txBody>
      </p:sp>
      <p:sp>
        <p:nvSpPr>
          <p:cNvPr id="5" name="Slide Number Placeholder 4"/>
          <p:cNvSpPr>
            <a:spLocks noGrp="1"/>
          </p:cNvSpPr>
          <p:nvPr>
            <p:ph type="sldNum" sz="quarter" idx="5"/>
          </p:nvPr>
        </p:nvSpPr>
        <p:spPr/>
        <p:txBody>
          <a:bodyPr/>
          <a:lstStyle/>
          <a:p>
            <a:pPr>
              <a:defRPr/>
            </a:pPr>
            <a:fld id="{4028799C-0FDA-4749-BF49-7B758351D6A4}" type="slidenum">
              <a:rPr lang="en-IE" smtClean="0"/>
              <a:pPr>
                <a:defRPr/>
              </a:pPr>
              <a:t>6</a:t>
            </a:fld>
            <a:endParaRPr lang="en-IE" dirty="0"/>
          </a:p>
        </p:txBody>
      </p:sp>
    </p:spTree>
    <p:extLst>
      <p:ext uri="{BB962C8B-B14F-4D97-AF65-F5344CB8AC3E}">
        <p14:creationId xmlns:p14="http://schemas.microsoft.com/office/powerpoint/2010/main" val="183547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pPr>
              <a:defRPr/>
            </a:pPr>
            <a:endParaRPr lang="en-IE" dirty="0"/>
          </a:p>
        </p:txBody>
      </p:sp>
      <p:sp>
        <p:nvSpPr>
          <p:cNvPr id="5" name="Slide Number Placeholder 4"/>
          <p:cNvSpPr>
            <a:spLocks noGrp="1"/>
          </p:cNvSpPr>
          <p:nvPr>
            <p:ph type="sldNum" sz="quarter" idx="5"/>
          </p:nvPr>
        </p:nvSpPr>
        <p:spPr/>
        <p:txBody>
          <a:bodyPr/>
          <a:lstStyle/>
          <a:p>
            <a:pPr>
              <a:defRPr/>
            </a:pPr>
            <a:fld id="{4028799C-0FDA-4749-BF49-7B758351D6A4}" type="slidenum">
              <a:rPr lang="en-IE" smtClean="0"/>
              <a:pPr>
                <a:defRPr/>
              </a:pPr>
              <a:t>7</a:t>
            </a:fld>
            <a:endParaRPr lang="en-IE" dirty="0"/>
          </a:p>
        </p:txBody>
      </p:sp>
    </p:spTree>
    <p:extLst>
      <p:ext uri="{BB962C8B-B14F-4D97-AF65-F5344CB8AC3E}">
        <p14:creationId xmlns:p14="http://schemas.microsoft.com/office/powerpoint/2010/main" val="6317097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pPr>
              <a:defRPr/>
            </a:pPr>
            <a:endParaRPr lang="en-IE" dirty="0"/>
          </a:p>
        </p:txBody>
      </p:sp>
      <p:sp>
        <p:nvSpPr>
          <p:cNvPr id="5" name="Slide Number Placeholder 4"/>
          <p:cNvSpPr>
            <a:spLocks noGrp="1"/>
          </p:cNvSpPr>
          <p:nvPr>
            <p:ph type="sldNum" sz="quarter" idx="5"/>
          </p:nvPr>
        </p:nvSpPr>
        <p:spPr/>
        <p:txBody>
          <a:bodyPr/>
          <a:lstStyle/>
          <a:p>
            <a:pPr>
              <a:defRPr/>
            </a:pPr>
            <a:fld id="{4028799C-0FDA-4749-BF49-7B758351D6A4}" type="slidenum">
              <a:rPr lang="en-IE" smtClean="0"/>
              <a:pPr>
                <a:defRPr/>
              </a:pPr>
              <a:t>8</a:t>
            </a:fld>
            <a:endParaRPr lang="en-IE" dirty="0"/>
          </a:p>
        </p:txBody>
      </p:sp>
    </p:spTree>
    <p:extLst>
      <p:ext uri="{BB962C8B-B14F-4D97-AF65-F5344CB8AC3E}">
        <p14:creationId xmlns:p14="http://schemas.microsoft.com/office/powerpoint/2010/main" val="38952096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EEEE13-0EBE-F506-4193-1FEEDCF5F9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8519B3-FF94-1EC3-BDB9-A2641D422A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4ED325-A123-7C0D-E9D7-A9D4DDF6CBF8}"/>
              </a:ext>
            </a:extLst>
          </p:cNvPr>
          <p:cNvSpPr>
            <a:spLocks noGrp="1"/>
          </p:cNvSpPr>
          <p:nvPr>
            <p:ph type="body" idx="1"/>
          </p:nvPr>
        </p:nvSpPr>
        <p:spPr/>
        <p:txBody>
          <a:bodyPr/>
          <a:lstStyle/>
          <a:p>
            <a:endParaRPr lang="en-GB" dirty="0"/>
          </a:p>
        </p:txBody>
      </p:sp>
      <p:sp>
        <p:nvSpPr>
          <p:cNvPr id="4" name="Footer Placeholder 3">
            <a:extLst>
              <a:ext uri="{FF2B5EF4-FFF2-40B4-BE49-F238E27FC236}">
                <a16:creationId xmlns:a16="http://schemas.microsoft.com/office/drawing/2014/main" id="{DA2FE363-2DAA-C433-A468-B8D5D0401301}"/>
              </a:ext>
            </a:extLst>
          </p:cNvPr>
          <p:cNvSpPr>
            <a:spLocks noGrp="1"/>
          </p:cNvSpPr>
          <p:nvPr>
            <p:ph type="ftr" sz="quarter" idx="4"/>
          </p:nvPr>
        </p:nvSpPr>
        <p:spPr/>
        <p:txBody>
          <a:bodyPr/>
          <a:lstStyle/>
          <a:p>
            <a:pPr>
              <a:defRPr/>
            </a:pPr>
            <a:endParaRPr lang="en-IE" dirty="0"/>
          </a:p>
        </p:txBody>
      </p:sp>
      <p:sp>
        <p:nvSpPr>
          <p:cNvPr id="5" name="Slide Number Placeholder 4">
            <a:extLst>
              <a:ext uri="{FF2B5EF4-FFF2-40B4-BE49-F238E27FC236}">
                <a16:creationId xmlns:a16="http://schemas.microsoft.com/office/drawing/2014/main" id="{A0D0E809-82FD-136A-8528-4DA7E7369DA6}"/>
              </a:ext>
            </a:extLst>
          </p:cNvPr>
          <p:cNvSpPr>
            <a:spLocks noGrp="1"/>
          </p:cNvSpPr>
          <p:nvPr>
            <p:ph type="sldNum" sz="quarter" idx="5"/>
          </p:nvPr>
        </p:nvSpPr>
        <p:spPr/>
        <p:txBody>
          <a:bodyPr/>
          <a:lstStyle/>
          <a:p>
            <a:pPr>
              <a:defRPr/>
            </a:pPr>
            <a:fld id="{4028799C-0FDA-4749-BF49-7B758351D6A4}" type="slidenum">
              <a:rPr lang="en-IE" smtClean="0"/>
              <a:pPr>
                <a:defRPr/>
              </a:pPr>
              <a:t>9</a:t>
            </a:fld>
            <a:endParaRPr lang="en-IE" dirty="0"/>
          </a:p>
        </p:txBody>
      </p:sp>
    </p:spTree>
    <p:extLst>
      <p:ext uri="{BB962C8B-B14F-4D97-AF65-F5344CB8AC3E}">
        <p14:creationId xmlns:p14="http://schemas.microsoft.com/office/powerpoint/2010/main" val="222146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99B53-D88D-B536-135B-E8896E635F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CB1D30-C4C5-9977-3467-CE1C2650F3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776CA2-FC38-7790-A2FD-CF42FFAE52FE}"/>
              </a:ext>
            </a:extLst>
          </p:cNvPr>
          <p:cNvSpPr>
            <a:spLocks noGrp="1"/>
          </p:cNvSpPr>
          <p:nvPr>
            <p:ph type="body" idx="1"/>
          </p:nvPr>
        </p:nvSpPr>
        <p:spPr/>
        <p:txBody>
          <a:bodyPr/>
          <a:lstStyle/>
          <a:p>
            <a:endParaRPr lang="en-GB" dirty="0"/>
          </a:p>
        </p:txBody>
      </p:sp>
      <p:sp>
        <p:nvSpPr>
          <p:cNvPr id="4" name="Footer Placeholder 3">
            <a:extLst>
              <a:ext uri="{FF2B5EF4-FFF2-40B4-BE49-F238E27FC236}">
                <a16:creationId xmlns:a16="http://schemas.microsoft.com/office/drawing/2014/main" id="{AC90745B-7AD6-0030-E942-BA0BE258926C}"/>
              </a:ext>
            </a:extLst>
          </p:cNvPr>
          <p:cNvSpPr>
            <a:spLocks noGrp="1"/>
          </p:cNvSpPr>
          <p:nvPr>
            <p:ph type="ftr" sz="quarter" idx="4"/>
          </p:nvPr>
        </p:nvSpPr>
        <p:spPr/>
        <p:txBody>
          <a:bodyPr/>
          <a:lstStyle/>
          <a:p>
            <a:pPr>
              <a:defRPr/>
            </a:pPr>
            <a:endParaRPr lang="en-IE" dirty="0"/>
          </a:p>
        </p:txBody>
      </p:sp>
      <p:sp>
        <p:nvSpPr>
          <p:cNvPr id="5" name="Slide Number Placeholder 4">
            <a:extLst>
              <a:ext uri="{FF2B5EF4-FFF2-40B4-BE49-F238E27FC236}">
                <a16:creationId xmlns:a16="http://schemas.microsoft.com/office/drawing/2014/main" id="{10A9DCEC-9B2D-EA19-58CC-8E2D751FD30A}"/>
              </a:ext>
            </a:extLst>
          </p:cNvPr>
          <p:cNvSpPr>
            <a:spLocks noGrp="1"/>
          </p:cNvSpPr>
          <p:nvPr>
            <p:ph type="sldNum" sz="quarter" idx="5"/>
          </p:nvPr>
        </p:nvSpPr>
        <p:spPr/>
        <p:txBody>
          <a:bodyPr/>
          <a:lstStyle/>
          <a:p>
            <a:pPr>
              <a:defRPr/>
            </a:pPr>
            <a:fld id="{4028799C-0FDA-4749-BF49-7B758351D6A4}" type="slidenum">
              <a:rPr lang="en-IE" smtClean="0"/>
              <a:pPr>
                <a:defRPr/>
              </a:pPr>
              <a:t>10</a:t>
            </a:fld>
            <a:endParaRPr lang="en-IE" dirty="0"/>
          </a:p>
        </p:txBody>
      </p:sp>
    </p:spTree>
    <p:extLst>
      <p:ext uri="{BB962C8B-B14F-4D97-AF65-F5344CB8AC3E}">
        <p14:creationId xmlns:p14="http://schemas.microsoft.com/office/powerpoint/2010/main" val="825990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A7FF4-BB62-F494-D9A0-A49253B8EB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3B0DBD-D176-CE14-407E-7011265318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8F8622-1FB8-C53D-1D57-6DA8DF5362B3}"/>
              </a:ext>
            </a:extLst>
          </p:cNvPr>
          <p:cNvSpPr>
            <a:spLocks noGrp="1"/>
          </p:cNvSpPr>
          <p:nvPr>
            <p:ph type="body" idx="1"/>
          </p:nvPr>
        </p:nvSpPr>
        <p:spPr/>
        <p:txBody>
          <a:bodyPr/>
          <a:lstStyle/>
          <a:p>
            <a:endParaRPr lang="en-GB" dirty="0"/>
          </a:p>
        </p:txBody>
      </p:sp>
      <p:sp>
        <p:nvSpPr>
          <p:cNvPr id="4" name="Footer Placeholder 3">
            <a:extLst>
              <a:ext uri="{FF2B5EF4-FFF2-40B4-BE49-F238E27FC236}">
                <a16:creationId xmlns:a16="http://schemas.microsoft.com/office/drawing/2014/main" id="{4995C50C-FA99-99D4-48EC-8E754DA9978A}"/>
              </a:ext>
            </a:extLst>
          </p:cNvPr>
          <p:cNvSpPr>
            <a:spLocks noGrp="1"/>
          </p:cNvSpPr>
          <p:nvPr>
            <p:ph type="ftr" sz="quarter" idx="4"/>
          </p:nvPr>
        </p:nvSpPr>
        <p:spPr/>
        <p:txBody>
          <a:bodyPr/>
          <a:lstStyle/>
          <a:p>
            <a:pPr>
              <a:defRPr/>
            </a:pPr>
            <a:endParaRPr lang="en-IE" dirty="0"/>
          </a:p>
        </p:txBody>
      </p:sp>
      <p:sp>
        <p:nvSpPr>
          <p:cNvPr id="5" name="Slide Number Placeholder 4">
            <a:extLst>
              <a:ext uri="{FF2B5EF4-FFF2-40B4-BE49-F238E27FC236}">
                <a16:creationId xmlns:a16="http://schemas.microsoft.com/office/drawing/2014/main" id="{ADB178FB-6251-8D21-B8E6-E4CF9F21A73B}"/>
              </a:ext>
            </a:extLst>
          </p:cNvPr>
          <p:cNvSpPr>
            <a:spLocks noGrp="1"/>
          </p:cNvSpPr>
          <p:nvPr>
            <p:ph type="sldNum" sz="quarter" idx="5"/>
          </p:nvPr>
        </p:nvSpPr>
        <p:spPr/>
        <p:txBody>
          <a:bodyPr/>
          <a:lstStyle/>
          <a:p>
            <a:pPr>
              <a:defRPr/>
            </a:pPr>
            <a:fld id="{4028799C-0FDA-4749-BF49-7B758351D6A4}" type="slidenum">
              <a:rPr lang="en-IE" smtClean="0"/>
              <a:pPr>
                <a:defRPr/>
              </a:pPr>
              <a:t>11</a:t>
            </a:fld>
            <a:endParaRPr lang="en-IE" dirty="0"/>
          </a:p>
        </p:txBody>
      </p:sp>
    </p:spTree>
    <p:extLst>
      <p:ext uri="{BB962C8B-B14F-4D97-AF65-F5344CB8AC3E}">
        <p14:creationId xmlns:p14="http://schemas.microsoft.com/office/powerpoint/2010/main" val="8567544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116BF-CE3E-8F59-EA3A-BCF8B21E91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26BA6C-40F3-5580-4008-5EFC01CFD5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FC9588-F3B4-51E1-7529-5E0569BC8C92}"/>
              </a:ext>
            </a:extLst>
          </p:cNvPr>
          <p:cNvSpPr>
            <a:spLocks noGrp="1"/>
          </p:cNvSpPr>
          <p:nvPr>
            <p:ph type="body" idx="1"/>
          </p:nvPr>
        </p:nvSpPr>
        <p:spPr/>
        <p:txBody>
          <a:bodyPr/>
          <a:lstStyle/>
          <a:p>
            <a:endParaRPr lang="en-GB" dirty="0"/>
          </a:p>
        </p:txBody>
      </p:sp>
      <p:sp>
        <p:nvSpPr>
          <p:cNvPr id="4" name="Footer Placeholder 3">
            <a:extLst>
              <a:ext uri="{FF2B5EF4-FFF2-40B4-BE49-F238E27FC236}">
                <a16:creationId xmlns:a16="http://schemas.microsoft.com/office/drawing/2014/main" id="{CF0AEF78-0B0B-3815-C99F-53FEF0C8307C}"/>
              </a:ext>
            </a:extLst>
          </p:cNvPr>
          <p:cNvSpPr>
            <a:spLocks noGrp="1"/>
          </p:cNvSpPr>
          <p:nvPr>
            <p:ph type="ftr" sz="quarter" idx="4"/>
          </p:nvPr>
        </p:nvSpPr>
        <p:spPr/>
        <p:txBody>
          <a:bodyPr/>
          <a:lstStyle/>
          <a:p>
            <a:pPr>
              <a:defRPr/>
            </a:pPr>
            <a:endParaRPr lang="en-IE" dirty="0"/>
          </a:p>
        </p:txBody>
      </p:sp>
      <p:sp>
        <p:nvSpPr>
          <p:cNvPr id="5" name="Slide Number Placeholder 4">
            <a:extLst>
              <a:ext uri="{FF2B5EF4-FFF2-40B4-BE49-F238E27FC236}">
                <a16:creationId xmlns:a16="http://schemas.microsoft.com/office/drawing/2014/main" id="{3B82CE9A-16D4-7654-F0D5-650FD64335EE}"/>
              </a:ext>
            </a:extLst>
          </p:cNvPr>
          <p:cNvSpPr>
            <a:spLocks noGrp="1"/>
          </p:cNvSpPr>
          <p:nvPr>
            <p:ph type="sldNum" sz="quarter" idx="5"/>
          </p:nvPr>
        </p:nvSpPr>
        <p:spPr/>
        <p:txBody>
          <a:bodyPr/>
          <a:lstStyle/>
          <a:p>
            <a:pPr>
              <a:defRPr/>
            </a:pPr>
            <a:fld id="{4028799C-0FDA-4749-BF49-7B758351D6A4}" type="slidenum">
              <a:rPr lang="en-IE" smtClean="0"/>
              <a:pPr>
                <a:defRPr/>
              </a:pPr>
              <a:t>12</a:t>
            </a:fld>
            <a:endParaRPr lang="en-IE" dirty="0"/>
          </a:p>
        </p:txBody>
      </p:sp>
    </p:spTree>
    <p:extLst>
      <p:ext uri="{BB962C8B-B14F-4D97-AF65-F5344CB8AC3E}">
        <p14:creationId xmlns:p14="http://schemas.microsoft.com/office/powerpoint/2010/main" val="40676845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userDrawn="1"/>
        </p:nvSpPr>
        <p:spPr>
          <a:xfrm>
            <a:off x="0" y="4232275"/>
            <a:ext cx="9144000" cy="3222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solidFill>
                <a:prstClr val="white"/>
              </a:solidFill>
            </a:endParaRPr>
          </a:p>
        </p:txBody>
      </p:sp>
      <p:pic>
        <p:nvPicPr>
          <p:cNvPr id="5"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23850" y="5265738"/>
            <a:ext cx="360045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userDrawn="1"/>
        </p:nvSpPr>
        <p:spPr>
          <a:xfrm>
            <a:off x="0" y="4402138"/>
            <a:ext cx="9144000" cy="322262"/>
          </a:xfrm>
          <a:prstGeom prst="rect">
            <a:avLst/>
          </a:prstGeom>
          <a:solidFill>
            <a:srgbClr val="0066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solidFill>
                <a:prstClr val="white"/>
              </a:solidFill>
            </a:endParaRPr>
          </a:p>
        </p:txBody>
      </p:sp>
      <p:grpSp>
        <p:nvGrpSpPr>
          <p:cNvPr id="7" name="Group 9"/>
          <p:cNvGrpSpPr>
            <a:grpSpLocks/>
          </p:cNvGrpSpPr>
          <p:nvPr userDrawn="1"/>
        </p:nvGrpSpPr>
        <p:grpSpPr bwMode="auto">
          <a:xfrm>
            <a:off x="4240213" y="5265738"/>
            <a:ext cx="4446587" cy="1190625"/>
            <a:chOff x="4240820" y="5265069"/>
            <a:chExt cx="4446181" cy="1191292"/>
          </a:xfrm>
        </p:grpSpPr>
        <p:pic>
          <p:nvPicPr>
            <p:cNvPr id="8" name="Picture 10"/>
            <p:cNvPicPr>
              <a:picLocks noChangeAspect="1"/>
            </p:cNvPicPr>
            <p:nvPr userDrawn="1"/>
          </p:nvPicPr>
          <p:blipFill>
            <a:blip r:embed="rId3" cstate="print">
              <a:extLst>
                <a:ext uri="{28A0092B-C50C-407E-A947-70E740481C1C}">
                  <a14:useLocalDpi xmlns:a14="http://schemas.microsoft.com/office/drawing/2010/main" val="0"/>
                </a:ext>
              </a:extLst>
            </a:blip>
            <a:srcRect l="7954" t="37056" r="13322" b="45108"/>
            <a:stretch>
              <a:fillRect/>
            </a:stretch>
          </p:blipFill>
          <p:spPr bwMode="auto">
            <a:xfrm>
              <a:off x="4240820" y="5455781"/>
              <a:ext cx="3640967" cy="852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1"/>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7884368" y="5265069"/>
              <a:ext cx="802633" cy="1191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itle 1"/>
          <p:cNvSpPr>
            <a:spLocks noGrp="1"/>
          </p:cNvSpPr>
          <p:nvPr>
            <p:ph type="ctrTitle"/>
          </p:nvPr>
        </p:nvSpPr>
        <p:spPr>
          <a:xfrm>
            <a:off x="289810" y="476672"/>
            <a:ext cx="7772400" cy="1152128"/>
          </a:xfrm>
        </p:spPr>
        <p:txBody>
          <a:bodyPr/>
          <a:lstStyle>
            <a:lvl1pPr algn="l">
              <a:defRPr>
                <a:solidFill>
                  <a:schemeClr val="tx1"/>
                </a:solidFill>
                <a:latin typeface="Arial" pitchFamily="34" charset="0"/>
                <a:cs typeface="Arial" pitchFamily="34" charset="0"/>
              </a:defRPr>
            </a:lvl1pPr>
          </a:lstStyle>
          <a:p>
            <a:endParaRPr lang="en-GB" dirty="0"/>
          </a:p>
        </p:txBody>
      </p:sp>
      <p:sp>
        <p:nvSpPr>
          <p:cNvPr id="3" name="Subtitle 2"/>
          <p:cNvSpPr>
            <a:spLocks noGrp="1"/>
          </p:cNvSpPr>
          <p:nvPr>
            <p:ph type="subTitle" idx="1"/>
          </p:nvPr>
        </p:nvSpPr>
        <p:spPr>
          <a:xfrm>
            <a:off x="298800" y="1628800"/>
            <a:ext cx="6400800" cy="1752600"/>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3772461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304088" y="14288"/>
            <a:ext cx="1855787"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672231"/>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672231"/>
            <a:ext cx="5111750" cy="556508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3"/>
          <p:cNvSpPr>
            <a:spLocks noGrp="1"/>
          </p:cNvSpPr>
          <p:nvPr>
            <p:ph type="body" sz="half" idx="2"/>
          </p:nvPr>
        </p:nvSpPr>
        <p:spPr>
          <a:xfrm>
            <a:off x="457200" y="1834281"/>
            <a:ext cx="3008313" cy="440303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6" name="Date Placeholder 4"/>
          <p:cNvSpPr>
            <a:spLocks noGrp="1"/>
          </p:cNvSpPr>
          <p:nvPr>
            <p:ph type="dt" sz="half" idx="10"/>
          </p:nvPr>
        </p:nvSpPr>
        <p:spPr/>
        <p:txBody>
          <a:bodyPr/>
          <a:lstStyle>
            <a:lvl1pPr>
              <a:defRPr>
                <a:solidFill>
                  <a:srgbClr val="006633"/>
                </a:solidFill>
              </a:defRPr>
            </a:lvl1pPr>
          </a:lstStyle>
          <a:p>
            <a:pPr>
              <a:defRPr/>
            </a:pPr>
            <a:fld id="{FFD4A009-97BE-4A83-BFCD-56821DF5B774}" type="datetime1">
              <a:rPr lang="en-US" smtClean="0"/>
              <a:t>6/24/2026</a:t>
            </a:fld>
            <a:endParaRPr lang="en-GB" dirty="0"/>
          </a:p>
        </p:txBody>
      </p:sp>
      <p:sp>
        <p:nvSpPr>
          <p:cNvPr id="7" name="Footer Placeholder 5"/>
          <p:cNvSpPr>
            <a:spLocks noGrp="1"/>
          </p:cNvSpPr>
          <p:nvPr>
            <p:ph type="ftr" sz="quarter" idx="11"/>
          </p:nvPr>
        </p:nvSpPr>
        <p:spPr/>
        <p:txBody>
          <a:bodyPr/>
          <a:lstStyle>
            <a:lvl1pPr>
              <a:defRPr>
                <a:solidFill>
                  <a:srgbClr val="006633"/>
                </a:solidFill>
              </a:defRPr>
            </a:lvl1pPr>
          </a:lstStyle>
          <a:p>
            <a:pPr>
              <a:defRPr/>
            </a:pPr>
            <a:r>
              <a:rPr lang="en-IE" dirty="0"/>
              <a:t>ESR/JSR Lightning Talks     27th September 2021.  </a:t>
            </a:r>
            <a:endParaRPr lang="en-GB" dirty="0"/>
          </a:p>
        </p:txBody>
      </p:sp>
      <p:sp>
        <p:nvSpPr>
          <p:cNvPr id="8" name="Slide Number Placeholder 6"/>
          <p:cNvSpPr>
            <a:spLocks noGrp="1"/>
          </p:cNvSpPr>
          <p:nvPr>
            <p:ph type="sldNum" sz="quarter" idx="12"/>
          </p:nvPr>
        </p:nvSpPr>
        <p:spPr/>
        <p:txBody>
          <a:bodyPr/>
          <a:lstStyle>
            <a:lvl1pPr>
              <a:defRPr>
                <a:solidFill>
                  <a:srgbClr val="006633"/>
                </a:solidFill>
              </a:defRPr>
            </a:lvl1pPr>
          </a:lstStyle>
          <a:p>
            <a:pPr>
              <a:defRPr/>
            </a:pPr>
            <a:fld id="{5B29331D-FBD0-4FA4-92D1-F92C7BEBEFE4}" type="slidenum">
              <a:rPr lang="en-GB"/>
              <a:pPr>
                <a:defRPr/>
              </a:pPr>
              <a:t>‹#›</a:t>
            </a:fld>
            <a:endParaRPr lang="en-GB" dirty="0"/>
          </a:p>
        </p:txBody>
      </p:sp>
    </p:spTree>
    <p:extLst>
      <p:ext uri="{BB962C8B-B14F-4D97-AF65-F5344CB8AC3E}">
        <p14:creationId xmlns:p14="http://schemas.microsoft.com/office/powerpoint/2010/main" val="3948978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396163" y="0"/>
            <a:ext cx="1855787"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p:cNvSpPr>
            <a:spLocks noGrp="1"/>
          </p:cNvSpPr>
          <p:nvPr>
            <p:ph type="dt" sz="half" idx="10"/>
          </p:nvPr>
        </p:nvSpPr>
        <p:spPr/>
        <p:txBody>
          <a:bodyPr/>
          <a:lstStyle>
            <a:lvl1pPr>
              <a:defRPr/>
            </a:lvl1pPr>
          </a:lstStyle>
          <a:p>
            <a:pPr>
              <a:defRPr/>
            </a:pPr>
            <a:fld id="{4829B908-7B6B-4A05-8738-5AA13520D844}" type="datetime1">
              <a:rPr lang="en-US" smtClean="0"/>
              <a:t>6/24/2026</a:t>
            </a:fld>
            <a:endParaRPr lang="en-GB" dirty="0"/>
          </a:p>
        </p:txBody>
      </p:sp>
      <p:sp>
        <p:nvSpPr>
          <p:cNvPr id="7" name="Footer Placeholder 5"/>
          <p:cNvSpPr>
            <a:spLocks noGrp="1"/>
          </p:cNvSpPr>
          <p:nvPr>
            <p:ph type="ftr" sz="quarter" idx="11"/>
          </p:nvPr>
        </p:nvSpPr>
        <p:spPr/>
        <p:txBody>
          <a:bodyPr/>
          <a:lstStyle>
            <a:lvl1pPr>
              <a:defRPr/>
            </a:lvl1pPr>
          </a:lstStyle>
          <a:p>
            <a:pPr>
              <a:defRPr/>
            </a:pPr>
            <a:r>
              <a:rPr lang="en-IE" dirty="0"/>
              <a:t>ESR/JSR Lightning Talks     27th September 2021.  </a:t>
            </a:r>
            <a:endParaRPr lang="en-GB" dirty="0"/>
          </a:p>
        </p:txBody>
      </p:sp>
      <p:sp>
        <p:nvSpPr>
          <p:cNvPr id="8" name="Slide Number Placeholder 6"/>
          <p:cNvSpPr>
            <a:spLocks noGrp="1"/>
          </p:cNvSpPr>
          <p:nvPr>
            <p:ph type="sldNum" sz="quarter" idx="12"/>
          </p:nvPr>
        </p:nvSpPr>
        <p:spPr/>
        <p:txBody>
          <a:bodyPr/>
          <a:lstStyle>
            <a:lvl1pPr>
              <a:defRPr/>
            </a:lvl1pPr>
          </a:lstStyle>
          <a:p>
            <a:pPr>
              <a:defRPr/>
            </a:pPr>
            <a:fld id="{38547FF1-2BD6-40DD-A143-5FE33F102F65}" type="slidenum">
              <a:rPr lang="en-GB"/>
              <a:pPr>
                <a:defRPr/>
              </a:pPr>
              <a:t>‹#›</a:t>
            </a:fld>
            <a:endParaRPr lang="en-GB" dirty="0"/>
          </a:p>
        </p:txBody>
      </p:sp>
    </p:spTree>
    <p:extLst>
      <p:ext uri="{BB962C8B-B14F-4D97-AF65-F5344CB8AC3E}">
        <p14:creationId xmlns:p14="http://schemas.microsoft.com/office/powerpoint/2010/main" val="41437121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Rounded Rectangle 3"/>
          <p:cNvSpPr/>
          <p:nvPr userDrawn="1"/>
        </p:nvSpPr>
        <p:spPr>
          <a:xfrm>
            <a:off x="-396875" y="1484313"/>
            <a:ext cx="9864725" cy="144462"/>
          </a:xfrm>
          <a:prstGeom prst="roundRect">
            <a:avLst/>
          </a:prstGeom>
          <a:solidFill>
            <a:srgbClr val="0066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solidFill>
                <a:prstClr val="white"/>
              </a:solidFill>
            </a:endParaRPr>
          </a:p>
        </p:txBody>
      </p:sp>
      <p:pic>
        <p:nvPicPr>
          <p:cNvPr id="5"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396163" y="836613"/>
            <a:ext cx="1855787"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Date Placeholder 3"/>
          <p:cNvSpPr>
            <a:spLocks noGrp="1"/>
          </p:cNvSpPr>
          <p:nvPr>
            <p:ph type="dt" sz="half" idx="10"/>
          </p:nvPr>
        </p:nvSpPr>
        <p:spPr/>
        <p:txBody>
          <a:bodyPr/>
          <a:lstStyle>
            <a:lvl1pPr>
              <a:defRPr>
                <a:solidFill>
                  <a:srgbClr val="006633"/>
                </a:solidFill>
              </a:defRPr>
            </a:lvl1pPr>
          </a:lstStyle>
          <a:p>
            <a:pPr>
              <a:defRPr/>
            </a:pPr>
            <a:fld id="{3763AAA8-123F-40D8-8C7D-B21E39866054}" type="datetime1">
              <a:rPr lang="en-US" smtClean="0"/>
              <a:t>6/24/2026</a:t>
            </a:fld>
            <a:endParaRPr lang="en-GB" dirty="0"/>
          </a:p>
        </p:txBody>
      </p:sp>
      <p:sp>
        <p:nvSpPr>
          <p:cNvPr id="7" name="Footer Placeholder 4"/>
          <p:cNvSpPr>
            <a:spLocks noGrp="1"/>
          </p:cNvSpPr>
          <p:nvPr>
            <p:ph type="ftr" sz="quarter" idx="11"/>
          </p:nvPr>
        </p:nvSpPr>
        <p:spPr/>
        <p:txBody>
          <a:bodyPr/>
          <a:lstStyle>
            <a:lvl1pPr>
              <a:defRPr>
                <a:solidFill>
                  <a:srgbClr val="006633"/>
                </a:solidFill>
              </a:defRPr>
            </a:lvl1pPr>
          </a:lstStyle>
          <a:p>
            <a:pPr>
              <a:defRPr/>
            </a:pPr>
            <a:r>
              <a:rPr lang="en-IE" dirty="0"/>
              <a:t>ESR/JSR Lightning Talks     27th September 2021.  </a:t>
            </a:r>
            <a:endParaRPr lang="en-GB" dirty="0"/>
          </a:p>
        </p:txBody>
      </p:sp>
      <p:sp>
        <p:nvSpPr>
          <p:cNvPr id="8" name="Slide Number Placeholder 5"/>
          <p:cNvSpPr>
            <a:spLocks noGrp="1"/>
          </p:cNvSpPr>
          <p:nvPr>
            <p:ph type="sldNum" sz="quarter" idx="12"/>
          </p:nvPr>
        </p:nvSpPr>
        <p:spPr/>
        <p:txBody>
          <a:bodyPr/>
          <a:lstStyle>
            <a:lvl1pPr>
              <a:defRPr>
                <a:solidFill>
                  <a:srgbClr val="006633"/>
                </a:solidFill>
              </a:defRPr>
            </a:lvl1pPr>
          </a:lstStyle>
          <a:p>
            <a:pPr>
              <a:defRPr/>
            </a:pPr>
            <a:fld id="{8984EDA2-0A4F-4126-A5BD-00D2323A80C6}" type="slidenum">
              <a:rPr lang="en-GB"/>
              <a:pPr>
                <a:defRPr/>
              </a:pPr>
              <a:t>‹#›</a:t>
            </a:fld>
            <a:endParaRPr lang="en-GB" dirty="0"/>
          </a:p>
        </p:txBody>
      </p:sp>
    </p:spTree>
    <p:extLst>
      <p:ext uri="{BB962C8B-B14F-4D97-AF65-F5344CB8AC3E}">
        <p14:creationId xmlns:p14="http://schemas.microsoft.com/office/powerpoint/2010/main" val="2403809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ounded Rectangle 3"/>
          <p:cNvSpPr/>
          <p:nvPr userDrawn="1"/>
        </p:nvSpPr>
        <p:spPr>
          <a:xfrm rot="5400000">
            <a:off x="1655763" y="2097087"/>
            <a:ext cx="9864726" cy="142875"/>
          </a:xfrm>
          <a:prstGeom prst="roundRect">
            <a:avLst/>
          </a:prstGeom>
          <a:solidFill>
            <a:srgbClr val="0066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solidFill>
                <a:prstClr val="white"/>
              </a:solidFill>
            </a:endParaRPr>
          </a:p>
        </p:txBody>
      </p:sp>
      <p:pic>
        <p:nvPicPr>
          <p:cNvPr id="5"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23063" y="4221163"/>
            <a:ext cx="614362"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6629400" y="274638"/>
            <a:ext cx="2057400" cy="5851525"/>
          </a:xfrm>
        </p:spPr>
        <p:txBody>
          <a:bodyPr vert="eaVert"/>
          <a:lstStyle>
            <a:lvl1pPr>
              <a:defRPr>
                <a:solidFill>
                  <a:srgbClr val="330033"/>
                </a:solidFill>
                <a:latin typeface="Arial" pitchFamily="34" charset="0"/>
                <a:cs typeface="Arial" pitchFamily="34" charset="0"/>
              </a:defRPr>
            </a:lvl1pPr>
          </a:lstStyle>
          <a:p>
            <a:r>
              <a:rPr lang="en-US" dirty="0"/>
              <a:t>Click to edit Master title style</a:t>
            </a:r>
            <a:endParaRPr lang="en-GB"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Date Placeholder 3"/>
          <p:cNvSpPr>
            <a:spLocks noGrp="1"/>
          </p:cNvSpPr>
          <p:nvPr>
            <p:ph type="dt" sz="half" idx="10"/>
          </p:nvPr>
        </p:nvSpPr>
        <p:spPr/>
        <p:txBody>
          <a:bodyPr/>
          <a:lstStyle>
            <a:lvl1pPr algn="l">
              <a:defRPr>
                <a:solidFill>
                  <a:srgbClr val="006633"/>
                </a:solidFill>
              </a:defRPr>
            </a:lvl1pPr>
          </a:lstStyle>
          <a:p>
            <a:pPr>
              <a:defRPr/>
            </a:pPr>
            <a:fld id="{7B90376A-09AE-480D-BA9C-94FF741C00B4}" type="datetime1">
              <a:rPr lang="en-US" smtClean="0"/>
              <a:t>6/24/2026</a:t>
            </a:fld>
            <a:endParaRPr lang="en-GB" dirty="0"/>
          </a:p>
        </p:txBody>
      </p:sp>
      <p:sp>
        <p:nvSpPr>
          <p:cNvPr id="7" name="Footer Placeholder 4"/>
          <p:cNvSpPr>
            <a:spLocks noGrp="1"/>
          </p:cNvSpPr>
          <p:nvPr>
            <p:ph type="ftr" sz="quarter" idx="11"/>
          </p:nvPr>
        </p:nvSpPr>
        <p:spPr/>
        <p:txBody>
          <a:bodyPr/>
          <a:lstStyle>
            <a:lvl1pPr algn="ctr">
              <a:defRPr>
                <a:solidFill>
                  <a:srgbClr val="006633"/>
                </a:solidFill>
              </a:defRPr>
            </a:lvl1pPr>
          </a:lstStyle>
          <a:p>
            <a:pPr>
              <a:defRPr/>
            </a:pPr>
            <a:r>
              <a:rPr lang="en-IE" dirty="0"/>
              <a:t>ESR/JSR Lightning Talks     27th September 2021.  </a:t>
            </a:r>
            <a:endParaRPr lang="en-GB" dirty="0"/>
          </a:p>
        </p:txBody>
      </p:sp>
      <p:sp>
        <p:nvSpPr>
          <p:cNvPr id="8" name="Slide Number Placeholder 5"/>
          <p:cNvSpPr>
            <a:spLocks noGrp="1"/>
          </p:cNvSpPr>
          <p:nvPr>
            <p:ph type="sldNum" sz="quarter" idx="12"/>
          </p:nvPr>
        </p:nvSpPr>
        <p:spPr/>
        <p:txBody>
          <a:bodyPr/>
          <a:lstStyle>
            <a:lvl1pPr>
              <a:defRPr>
                <a:solidFill>
                  <a:srgbClr val="006633"/>
                </a:solidFill>
              </a:defRPr>
            </a:lvl1pPr>
          </a:lstStyle>
          <a:p>
            <a:pPr>
              <a:defRPr/>
            </a:pPr>
            <a:fld id="{B863455F-A3F6-4413-A5E3-5144322AAD7B}" type="slidenum">
              <a:rPr lang="en-GB"/>
              <a:pPr>
                <a:defRPr/>
              </a:pPr>
              <a:t>‹#›</a:t>
            </a:fld>
            <a:endParaRPr lang="en-GB" dirty="0"/>
          </a:p>
        </p:txBody>
      </p:sp>
    </p:spTree>
    <p:extLst>
      <p:ext uri="{BB962C8B-B14F-4D97-AF65-F5344CB8AC3E}">
        <p14:creationId xmlns:p14="http://schemas.microsoft.com/office/powerpoint/2010/main" val="46835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userDrawn="1"/>
        </p:nvSpPr>
        <p:spPr>
          <a:xfrm>
            <a:off x="0" y="1295400"/>
            <a:ext cx="9144000" cy="188913"/>
          </a:xfrm>
          <a:prstGeom prst="rect">
            <a:avLst/>
          </a:prstGeom>
          <a:solidFill>
            <a:srgbClr val="0066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solidFill>
                <a:srgbClr val="F15B40"/>
              </a:solidFill>
            </a:endParaRPr>
          </a:p>
        </p:txBody>
      </p:sp>
      <p:pic>
        <p:nvPicPr>
          <p:cNvPr id="5" name="Picture 7"/>
          <p:cNvPicPr>
            <a:picLocks noChangeAspect="1"/>
          </p:cNvPicPr>
          <p:nvPr userDrawn="1"/>
        </p:nvPicPr>
        <p:blipFill>
          <a:blip r:embed="rId2" cstate="print">
            <a:extLst>
              <a:ext uri="{28A0092B-C50C-407E-A947-70E740481C1C}">
                <a14:useLocalDpi xmlns:a14="http://schemas.microsoft.com/office/drawing/2010/main" val="0"/>
              </a:ext>
            </a:extLst>
          </a:blip>
          <a:srcRect r="5817"/>
          <a:stretch>
            <a:fillRect/>
          </a:stretch>
        </p:blipFill>
        <p:spPr bwMode="auto">
          <a:xfrm>
            <a:off x="7235825" y="549275"/>
            <a:ext cx="1747838"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46856"/>
            <a:ext cx="8229600" cy="1143000"/>
          </a:xfrm>
        </p:spPr>
        <p:txBody>
          <a:bodyPr>
            <a:normAutofit/>
          </a:bodyPr>
          <a:lstStyle>
            <a:lvl1pPr algn="l">
              <a:defRPr sz="4000">
                <a:solidFill>
                  <a:srgbClr val="330033"/>
                </a:solidFill>
                <a:latin typeface="Arial" pitchFamily="34" charset="0"/>
                <a:cs typeface="Arial"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446856" y="1711349"/>
            <a:ext cx="8229600" cy="4525963"/>
          </a:xfrm>
        </p:spPr>
        <p:txBody>
          <a:bodyPr/>
          <a:lstStyle>
            <a:lvl1pPr>
              <a:defRPr>
                <a:solidFill>
                  <a:srgbClr val="330033"/>
                </a:solidFill>
                <a:latin typeface="Arial" pitchFamily="34" charset="0"/>
                <a:cs typeface="Arial" pitchFamily="34" charset="0"/>
              </a:defRPr>
            </a:lvl1pPr>
            <a:lvl2pPr>
              <a:defRPr>
                <a:solidFill>
                  <a:srgbClr val="330033"/>
                </a:solidFill>
                <a:latin typeface="Arial" pitchFamily="34" charset="0"/>
                <a:cs typeface="Arial" pitchFamily="34" charset="0"/>
              </a:defRPr>
            </a:lvl2pPr>
            <a:lvl3pPr>
              <a:defRPr>
                <a:solidFill>
                  <a:srgbClr val="330033"/>
                </a:solidFill>
                <a:latin typeface="Arial" pitchFamily="34" charset="0"/>
                <a:cs typeface="Arial" pitchFamily="34" charset="0"/>
              </a:defRPr>
            </a:lvl3pPr>
            <a:lvl4pPr>
              <a:defRPr>
                <a:solidFill>
                  <a:srgbClr val="330033"/>
                </a:solidFill>
                <a:latin typeface="Arial" pitchFamily="34" charset="0"/>
                <a:cs typeface="Arial" pitchFamily="34" charset="0"/>
              </a:defRPr>
            </a:lvl4pPr>
            <a:lvl5pPr>
              <a:defRPr>
                <a:solidFill>
                  <a:srgbClr val="330033"/>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Date Placeholder 3"/>
          <p:cNvSpPr>
            <a:spLocks noGrp="1"/>
          </p:cNvSpPr>
          <p:nvPr>
            <p:ph type="dt" sz="half" idx="10"/>
          </p:nvPr>
        </p:nvSpPr>
        <p:spPr/>
        <p:txBody>
          <a:bodyPr/>
          <a:lstStyle>
            <a:lvl1pPr>
              <a:defRPr>
                <a:solidFill>
                  <a:srgbClr val="006633"/>
                </a:solidFill>
              </a:defRPr>
            </a:lvl1pPr>
          </a:lstStyle>
          <a:p>
            <a:pPr>
              <a:defRPr/>
            </a:pPr>
            <a:fld id="{781B2FB3-57C2-4B6B-A21C-6A5983DF1D24}" type="datetime1">
              <a:rPr lang="en-US" smtClean="0"/>
              <a:t>6/24/2026</a:t>
            </a:fld>
            <a:endParaRPr lang="en-GB" dirty="0"/>
          </a:p>
        </p:txBody>
      </p:sp>
      <p:sp>
        <p:nvSpPr>
          <p:cNvPr id="7" name="Footer Placeholder 4"/>
          <p:cNvSpPr>
            <a:spLocks noGrp="1"/>
          </p:cNvSpPr>
          <p:nvPr>
            <p:ph type="ftr" sz="quarter" idx="11"/>
          </p:nvPr>
        </p:nvSpPr>
        <p:spPr/>
        <p:txBody>
          <a:bodyPr/>
          <a:lstStyle>
            <a:lvl1pPr>
              <a:defRPr>
                <a:solidFill>
                  <a:srgbClr val="006633"/>
                </a:solidFill>
              </a:defRPr>
            </a:lvl1pPr>
          </a:lstStyle>
          <a:p>
            <a:pPr>
              <a:defRPr/>
            </a:pPr>
            <a:r>
              <a:rPr lang="en-IE" dirty="0"/>
              <a:t>ESR/JSR Lightning Talks     27th September 2021.  </a:t>
            </a:r>
            <a:endParaRPr lang="en-GB" dirty="0"/>
          </a:p>
        </p:txBody>
      </p:sp>
      <p:sp>
        <p:nvSpPr>
          <p:cNvPr id="8" name="Slide Number Placeholder 5"/>
          <p:cNvSpPr>
            <a:spLocks noGrp="1"/>
          </p:cNvSpPr>
          <p:nvPr>
            <p:ph type="sldNum" sz="quarter" idx="12"/>
          </p:nvPr>
        </p:nvSpPr>
        <p:spPr/>
        <p:txBody>
          <a:bodyPr/>
          <a:lstStyle>
            <a:lvl1pPr>
              <a:defRPr>
                <a:solidFill>
                  <a:srgbClr val="006633"/>
                </a:solidFill>
              </a:defRPr>
            </a:lvl1pPr>
          </a:lstStyle>
          <a:p>
            <a:pPr>
              <a:defRPr/>
            </a:pPr>
            <a:fld id="{6548C49F-7C5F-4988-9808-73152869C23C}" type="slidenum">
              <a:rPr lang="en-GB"/>
              <a:pPr>
                <a:defRPr/>
              </a:pPr>
              <a:t>‹#›</a:t>
            </a:fld>
            <a:endParaRPr lang="en-GB" dirty="0"/>
          </a:p>
        </p:txBody>
      </p:sp>
    </p:spTree>
    <p:extLst>
      <p:ext uri="{BB962C8B-B14F-4D97-AF65-F5344CB8AC3E}">
        <p14:creationId xmlns:p14="http://schemas.microsoft.com/office/powerpoint/2010/main" val="2467228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4" name="Rectangle 3"/>
          <p:cNvSpPr/>
          <p:nvPr userDrawn="1"/>
        </p:nvSpPr>
        <p:spPr>
          <a:xfrm>
            <a:off x="0" y="1447800"/>
            <a:ext cx="9180513" cy="5581650"/>
          </a:xfrm>
          <a:prstGeom prst="rect">
            <a:avLst/>
          </a:prstGeom>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GB" dirty="0">
              <a:solidFill>
                <a:prstClr val="white"/>
              </a:solidFill>
            </a:endParaRPr>
          </a:p>
        </p:txBody>
      </p:sp>
      <p:pic>
        <p:nvPicPr>
          <p:cNvPr id="5" name="Picture 7"/>
          <p:cNvPicPr>
            <a:picLocks noChangeAspect="1"/>
          </p:cNvPicPr>
          <p:nvPr userDrawn="1"/>
        </p:nvPicPr>
        <p:blipFill>
          <a:blip r:embed="rId2" cstate="print">
            <a:extLst>
              <a:ext uri="{28A0092B-C50C-407E-A947-70E740481C1C}">
                <a14:useLocalDpi xmlns:a14="http://schemas.microsoft.com/office/drawing/2010/main" val="0"/>
              </a:ext>
            </a:extLst>
          </a:blip>
          <a:srcRect l="2" r="-6177"/>
          <a:stretch>
            <a:fillRect/>
          </a:stretch>
        </p:blipFill>
        <p:spPr bwMode="auto">
          <a:xfrm>
            <a:off x="7396163" y="757238"/>
            <a:ext cx="1855787"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normAutofit/>
          </a:bodyPr>
          <a:lstStyle>
            <a:lvl1pPr algn="l">
              <a:defRPr sz="4000">
                <a:solidFill>
                  <a:srgbClr val="006633"/>
                </a:solidFill>
                <a:latin typeface="Arial" pitchFamily="34" charset="0"/>
                <a:cs typeface="Arial"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446856" y="1711349"/>
            <a:ext cx="8229600" cy="4525963"/>
          </a:xfrm>
        </p:spPr>
        <p:txBody>
          <a:bodyPr/>
          <a:lstStyle>
            <a:lvl1pPr>
              <a:defRPr>
                <a:solidFill>
                  <a:schemeClr val="bg1"/>
                </a:solidFill>
                <a:latin typeface="Arial" pitchFamily="34" charset="0"/>
                <a:cs typeface="Arial" pitchFamily="34" charset="0"/>
              </a:defRPr>
            </a:lvl1pPr>
            <a:lvl2pPr>
              <a:defRPr>
                <a:solidFill>
                  <a:schemeClr val="bg1"/>
                </a:solidFill>
                <a:latin typeface="Arial" pitchFamily="34" charset="0"/>
                <a:cs typeface="Arial" pitchFamily="34" charset="0"/>
              </a:defRPr>
            </a:lvl2pPr>
            <a:lvl3pPr>
              <a:defRPr>
                <a:solidFill>
                  <a:schemeClr val="bg1"/>
                </a:solidFill>
                <a:latin typeface="Arial" pitchFamily="34" charset="0"/>
                <a:cs typeface="Arial" pitchFamily="34" charset="0"/>
              </a:defRPr>
            </a:lvl3pPr>
            <a:lvl4pPr>
              <a:defRPr>
                <a:solidFill>
                  <a:schemeClr val="bg1"/>
                </a:solidFill>
                <a:latin typeface="Arial" pitchFamily="34" charset="0"/>
                <a:cs typeface="Arial" pitchFamily="34" charset="0"/>
              </a:defRPr>
            </a:lvl4pPr>
            <a:lvl5pPr>
              <a:defRPr>
                <a:solidFill>
                  <a:schemeClr val="bg1"/>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Date Placeholder 3"/>
          <p:cNvSpPr>
            <a:spLocks noGrp="1"/>
          </p:cNvSpPr>
          <p:nvPr>
            <p:ph type="dt" sz="half" idx="10"/>
          </p:nvPr>
        </p:nvSpPr>
        <p:spPr/>
        <p:txBody>
          <a:bodyPr/>
          <a:lstStyle>
            <a:lvl1pPr>
              <a:defRPr>
                <a:solidFill>
                  <a:schemeClr val="bg1"/>
                </a:solidFill>
              </a:defRPr>
            </a:lvl1pPr>
          </a:lstStyle>
          <a:p>
            <a:pPr>
              <a:defRPr/>
            </a:pPr>
            <a:fld id="{FFEBD779-BF61-4684-B1DD-8B9015B7FB64}" type="datetime1">
              <a:rPr lang="en-US" smtClean="0">
                <a:solidFill>
                  <a:prstClr val="white"/>
                </a:solidFill>
              </a:rPr>
              <a:t>6/24/2026</a:t>
            </a:fld>
            <a:endParaRPr lang="en-GB" dirty="0">
              <a:solidFill>
                <a:prstClr val="white"/>
              </a:solidFill>
            </a:endParaRPr>
          </a:p>
        </p:txBody>
      </p:sp>
      <p:sp>
        <p:nvSpPr>
          <p:cNvPr id="7" name="Footer Placeholder 4"/>
          <p:cNvSpPr>
            <a:spLocks noGrp="1"/>
          </p:cNvSpPr>
          <p:nvPr>
            <p:ph type="ftr" sz="quarter" idx="11"/>
          </p:nvPr>
        </p:nvSpPr>
        <p:spPr/>
        <p:txBody>
          <a:bodyPr/>
          <a:lstStyle>
            <a:lvl1pPr>
              <a:defRPr>
                <a:solidFill>
                  <a:schemeClr val="bg1"/>
                </a:solidFill>
              </a:defRPr>
            </a:lvl1pPr>
          </a:lstStyle>
          <a:p>
            <a:pPr>
              <a:defRPr/>
            </a:pPr>
            <a:r>
              <a:rPr lang="en-IE" dirty="0">
                <a:solidFill>
                  <a:prstClr val="white"/>
                </a:solidFill>
              </a:rPr>
              <a:t>ESR/JSR Lightning Talks     27th September 2021.  </a:t>
            </a:r>
            <a:endParaRPr lang="en-GB" dirty="0">
              <a:solidFill>
                <a:prstClr val="white"/>
              </a:solidFill>
            </a:endParaRPr>
          </a:p>
        </p:txBody>
      </p:sp>
      <p:sp>
        <p:nvSpPr>
          <p:cNvPr id="8" name="Slide Number Placeholder 5"/>
          <p:cNvSpPr>
            <a:spLocks noGrp="1"/>
          </p:cNvSpPr>
          <p:nvPr>
            <p:ph type="sldNum" sz="quarter" idx="12"/>
          </p:nvPr>
        </p:nvSpPr>
        <p:spPr/>
        <p:txBody>
          <a:bodyPr/>
          <a:lstStyle>
            <a:lvl1pPr>
              <a:defRPr>
                <a:solidFill>
                  <a:schemeClr val="bg1"/>
                </a:solidFill>
              </a:defRPr>
            </a:lvl1pPr>
          </a:lstStyle>
          <a:p>
            <a:pPr>
              <a:defRPr/>
            </a:pPr>
            <a:fld id="{071122C0-88DD-452D-820D-B3EC1FB25603}" type="slidenum">
              <a:rPr lang="en-GB">
                <a:solidFill>
                  <a:prstClr val="white"/>
                </a:solidFill>
              </a:rPr>
              <a:pPr>
                <a:defRPr/>
              </a:pPr>
              <a:t>‹#›</a:t>
            </a:fld>
            <a:endParaRPr lang="en-GB" dirty="0">
              <a:solidFill>
                <a:prstClr val="white"/>
              </a:solidFill>
            </a:endParaRPr>
          </a:p>
        </p:txBody>
      </p:sp>
    </p:spTree>
    <p:extLst>
      <p:ext uri="{BB962C8B-B14F-4D97-AF65-F5344CB8AC3E}">
        <p14:creationId xmlns:p14="http://schemas.microsoft.com/office/powerpoint/2010/main" val="1236522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2"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1725" y="6092825"/>
            <a:ext cx="1858963"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5891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ounded Rectangle 3"/>
          <p:cNvSpPr/>
          <p:nvPr userDrawn="1"/>
        </p:nvSpPr>
        <p:spPr>
          <a:xfrm>
            <a:off x="0" y="5589588"/>
            <a:ext cx="9864725" cy="142875"/>
          </a:xfrm>
          <a:prstGeom prst="roundRect">
            <a:avLst/>
          </a:prstGeom>
          <a:solidFill>
            <a:srgbClr val="0066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solidFill>
                <a:prstClr val="white"/>
              </a:solidFill>
            </a:endParaRPr>
          </a:p>
        </p:txBody>
      </p:sp>
      <p:pic>
        <p:nvPicPr>
          <p:cNvPr id="5"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09913" y="1484313"/>
            <a:ext cx="3297237" cy="109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normAutofit/>
          </a:bodyPr>
          <a:lstStyle>
            <a:lvl1pPr algn="ctr">
              <a:defRPr sz="3200" b="1" cap="all">
                <a:solidFill>
                  <a:srgbClr val="330033"/>
                </a:solidFill>
                <a:latin typeface="Arial" pitchFamily="34" charset="0"/>
                <a:cs typeface="Arial" pitchFamily="34" charset="0"/>
              </a:defRPr>
            </a:lvl1pPr>
          </a:lstStyle>
          <a:p>
            <a:r>
              <a:rPr lang="en-US" dirty="0"/>
              <a:t>Click to edit Master title style</a:t>
            </a:r>
            <a:endParaRPr lang="en-GB" dirty="0"/>
          </a:p>
        </p:txBody>
      </p:sp>
      <p:sp>
        <p:nvSpPr>
          <p:cNvPr id="3" name="Text Placeholder 2"/>
          <p:cNvSpPr>
            <a:spLocks noGrp="1"/>
          </p:cNvSpPr>
          <p:nvPr>
            <p:ph type="body" idx="1"/>
          </p:nvPr>
        </p:nvSpPr>
        <p:spPr>
          <a:xfrm>
            <a:off x="722313" y="2906713"/>
            <a:ext cx="7772400" cy="1500187"/>
          </a:xfrm>
        </p:spPr>
        <p:txBody>
          <a:bodyPr anchor="b"/>
          <a:lstStyle>
            <a:lvl1pPr marL="0" indent="0" algn="ctr">
              <a:buNone/>
              <a:defRPr sz="2000">
                <a:solidFill>
                  <a:srgbClr val="330033"/>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Date Placeholder 3"/>
          <p:cNvSpPr>
            <a:spLocks noGrp="1"/>
          </p:cNvSpPr>
          <p:nvPr>
            <p:ph type="dt" sz="half" idx="10"/>
          </p:nvPr>
        </p:nvSpPr>
        <p:spPr/>
        <p:txBody>
          <a:bodyPr/>
          <a:lstStyle>
            <a:lvl1pPr>
              <a:defRPr>
                <a:solidFill>
                  <a:srgbClr val="006633"/>
                </a:solidFill>
              </a:defRPr>
            </a:lvl1pPr>
          </a:lstStyle>
          <a:p>
            <a:pPr>
              <a:defRPr/>
            </a:pPr>
            <a:fld id="{B40D7340-DEB4-4819-9F74-19EB357181AD}" type="datetime1">
              <a:rPr lang="en-US" smtClean="0"/>
              <a:t>6/24/2026</a:t>
            </a:fld>
            <a:endParaRPr lang="en-GB" dirty="0"/>
          </a:p>
        </p:txBody>
      </p:sp>
      <p:sp>
        <p:nvSpPr>
          <p:cNvPr id="7" name="Footer Placeholder 4"/>
          <p:cNvSpPr>
            <a:spLocks noGrp="1"/>
          </p:cNvSpPr>
          <p:nvPr>
            <p:ph type="ftr" sz="quarter" idx="11"/>
          </p:nvPr>
        </p:nvSpPr>
        <p:spPr/>
        <p:txBody>
          <a:bodyPr/>
          <a:lstStyle>
            <a:lvl1pPr>
              <a:defRPr>
                <a:solidFill>
                  <a:srgbClr val="006633"/>
                </a:solidFill>
              </a:defRPr>
            </a:lvl1pPr>
          </a:lstStyle>
          <a:p>
            <a:pPr>
              <a:defRPr/>
            </a:pPr>
            <a:r>
              <a:rPr lang="en-IE" dirty="0"/>
              <a:t>ESR/JSR Lightning Talks     27th September 2021.  </a:t>
            </a:r>
            <a:endParaRPr lang="en-GB" dirty="0"/>
          </a:p>
        </p:txBody>
      </p:sp>
      <p:sp>
        <p:nvSpPr>
          <p:cNvPr id="8" name="Slide Number Placeholder 5"/>
          <p:cNvSpPr>
            <a:spLocks noGrp="1"/>
          </p:cNvSpPr>
          <p:nvPr>
            <p:ph type="sldNum" sz="quarter" idx="12"/>
          </p:nvPr>
        </p:nvSpPr>
        <p:spPr/>
        <p:txBody>
          <a:bodyPr/>
          <a:lstStyle>
            <a:lvl1pPr>
              <a:defRPr>
                <a:solidFill>
                  <a:srgbClr val="006633"/>
                </a:solidFill>
              </a:defRPr>
            </a:lvl1pPr>
          </a:lstStyle>
          <a:p>
            <a:pPr>
              <a:defRPr/>
            </a:pPr>
            <a:fld id="{638C373B-C431-4765-A576-50E9DAFF0DB2}" type="slidenum">
              <a:rPr lang="en-GB"/>
              <a:pPr>
                <a:defRPr/>
              </a:pPr>
              <a:t>‹#›</a:t>
            </a:fld>
            <a:endParaRPr lang="en-GB" dirty="0"/>
          </a:p>
        </p:txBody>
      </p:sp>
    </p:spTree>
    <p:extLst>
      <p:ext uri="{BB962C8B-B14F-4D97-AF65-F5344CB8AC3E}">
        <p14:creationId xmlns:p14="http://schemas.microsoft.com/office/powerpoint/2010/main" val="3130858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ounded Rectangle 4"/>
          <p:cNvSpPr/>
          <p:nvPr userDrawn="1"/>
        </p:nvSpPr>
        <p:spPr>
          <a:xfrm>
            <a:off x="-396875" y="1484313"/>
            <a:ext cx="9864725" cy="144462"/>
          </a:xfrm>
          <a:prstGeom prst="roundRect">
            <a:avLst/>
          </a:prstGeom>
          <a:solidFill>
            <a:srgbClr val="0066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solidFill>
                <a:prstClr val="white"/>
              </a:solidFill>
            </a:endParaRPr>
          </a:p>
        </p:txBody>
      </p:sp>
      <p:pic>
        <p:nvPicPr>
          <p:cNvPr id="6"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396163" y="836613"/>
            <a:ext cx="1855787"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normAutofit/>
          </a:bodyPr>
          <a:lstStyle>
            <a:lvl1pPr algn="l">
              <a:defRPr sz="4000">
                <a:solidFill>
                  <a:srgbClr val="330033"/>
                </a:solidFill>
                <a:latin typeface="Arial" pitchFamily="34" charset="0"/>
                <a:cs typeface="Arial" pitchFamily="34" charset="0"/>
              </a:defRPr>
            </a:lvl1pPr>
          </a:lstStyle>
          <a:p>
            <a:r>
              <a:rPr lang="en-US" dirty="0"/>
              <a:t>Click to edit Master title style</a:t>
            </a:r>
            <a:endParaRPr lang="en-GB" dirty="0"/>
          </a:p>
        </p:txBody>
      </p:sp>
      <p:sp>
        <p:nvSpPr>
          <p:cNvPr id="3" name="Content Placeholder 2"/>
          <p:cNvSpPr>
            <a:spLocks noGrp="1"/>
          </p:cNvSpPr>
          <p:nvPr>
            <p:ph sz="half" idx="1"/>
          </p:nvPr>
        </p:nvSpPr>
        <p:spPr>
          <a:xfrm>
            <a:off x="457200" y="1711349"/>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711349"/>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Date Placeholder 4"/>
          <p:cNvSpPr>
            <a:spLocks noGrp="1"/>
          </p:cNvSpPr>
          <p:nvPr>
            <p:ph type="dt" sz="half" idx="10"/>
          </p:nvPr>
        </p:nvSpPr>
        <p:spPr/>
        <p:txBody>
          <a:bodyPr/>
          <a:lstStyle>
            <a:lvl1pPr>
              <a:defRPr>
                <a:solidFill>
                  <a:srgbClr val="006633"/>
                </a:solidFill>
              </a:defRPr>
            </a:lvl1pPr>
          </a:lstStyle>
          <a:p>
            <a:pPr>
              <a:defRPr/>
            </a:pPr>
            <a:fld id="{ACC32600-8F87-4562-8252-EA5D1FA58674}" type="datetime1">
              <a:rPr lang="en-US" smtClean="0"/>
              <a:t>6/24/2026</a:t>
            </a:fld>
            <a:endParaRPr lang="en-GB" dirty="0"/>
          </a:p>
        </p:txBody>
      </p:sp>
      <p:sp>
        <p:nvSpPr>
          <p:cNvPr id="8" name="Footer Placeholder 5"/>
          <p:cNvSpPr>
            <a:spLocks noGrp="1"/>
          </p:cNvSpPr>
          <p:nvPr>
            <p:ph type="ftr" sz="quarter" idx="11"/>
          </p:nvPr>
        </p:nvSpPr>
        <p:spPr/>
        <p:txBody>
          <a:bodyPr/>
          <a:lstStyle>
            <a:lvl1pPr>
              <a:defRPr>
                <a:solidFill>
                  <a:srgbClr val="006633"/>
                </a:solidFill>
              </a:defRPr>
            </a:lvl1pPr>
          </a:lstStyle>
          <a:p>
            <a:pPr>
              <a:defRPr/>
            </a:pPr>
            <a:r>
              <a:rPr lang="en-IE" dirty="0"/>
              <a:t>ESR/JSR Lightning Talks     27th September 2021.  </a:t>
            </a:r>
            <a:endParaRPr lang="en-GB" dirty="0"/>
          </a:p>
        </p:txBody>
      </p:sp>
      <p:sp>
        <p:nvSpPr>
          <p:cNvPr id="9" name="Slide Number Placeholder 6"/>
          <p:cNvSpPr>
            <a:spLocks noGrp="1"/>
          </p:cNvSpPr>
          <p:nvPr>
            <p:ph type="sldNum" sz="quarter" idx="12"/>
          </p:nvPr>
        </p:nvSpPr>
        <p:spPr/>
        <p:txBody>
          <a:bodyPr/>
          <a:lstStyle>
            <a:lvl1pPr>
              <a:defRPr>
                <a:solidFill>
                  <a:srgbClr val="006633"/>
                </a:solidFill>
              </a:defRPr>
            </a:lvl1pPr>
          </a:lstStyle>
          <a:p>
            <a:pPr>
              <a:defRPr/>
            </a:pPr>
            <a:fld id="{7CF949BD-2F9E-4EDB-96B6-96663B73C4E5}" type="slidenum">
              <a:rPr lang="en-GB"/>
              <a:pPr>
                <a:defRPr/>
              </a:pPr>
              <a:t>‹#›</a:t>
            </a:fld>
            <a:endParaRPr lang="en-GB" dirty="0"/>
          </a:p>
        </p:txBody>
      </p:sp>
    </p:spTree>
    <p:extLst>
      <p:ext uri="{BB962C8B-B14F-4D97-AF65-F5344CB8AC3E}">
        <p14:creationId xmlns:p14="http://schemas.microsoft.com/office/powerpoint/2010/main" val="2172931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ounded Rectangle 6"/>
          <p:cNvSpPr/>
          <p:nvPr userDrawn="1"/>
        </p:nvSpPr>
        <p:spPr>
          <a:xfrm>
            <a:off x="-396875" y="1484313"/>
            <a:ext cx="9864725" cy="144462"/>
          </a:xfrm>
          <a:prstGeom prst="roundRect">
            <a:avLst/>
          </a:prstGeom>
          <a:solidFill>
            <a:srgbClr val="0066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solidFill>
                <a:prstClr val="white"/>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396163" y="836613"/>
            <a:ext cx="1855787"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646262"/>
            <a:ext cx="4040188"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286024"/>
            <a:ext cx="4040188" cy="3951288"/>
          </a:xfrm>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4645025" y="1646262"/>
            <a:ext cx="4041775"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286024"/>
            <a:ext cx="4041775" cy="3951288"/>
          </a:xfrm>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Date Placeholder 6"/>
          <p:cNvSpPr>
            <a:spLocks noGrp="1"/>
          </p:cNvSpPr>
          <p:nvPr>
            <p:ph type="dt" sz="half" idx="10"/>
          </p:nvPr>
        </p:nvSpPr>
        <p:spPr/>
        <p:txBody>
          <a:bodyPr/>
          <a:lstStyle>
            <a:lvl1pPr>
              <a:defRPr>
                <a:solidFill>
                  <a:srgbClr val="006633"/>
                </a:solidFill>
              </a:defRPr>
            </a:lvl1pPr>
          </a:lstStyle>
          <a:p>
            <a:pPr>
              <a:defRPr/>
            </a:pPr>
            <a:fld id="{CF6F0D9F-F944-4090-B97F-B2A85E04FE2A}" type="datetime1">
              <a:rPr lang="en-US" smtClean="0"/>
              <a:t>6/24/2026</a:t>
            </a:fld>
            <a:endParaRPr lang="en-GB" dirty="0"/>
          </a:p>
        </p:txBody>
      </p:sp>
      <p:sp>
        <p:nvSpPr>
          <p:cNvPr id="10" name="Footer Placeholder 7"/>
          <p:cNvSpPr>
            <a:spLocks noGrp="1"/>
          </p:cNvSpPr>
          <p:nvPr>
            <p:ph type="ftr" sz="quarter" idx="11"/>
          </p:nvPr>
        </p:nvSpPr>
        <p:spPr/>
        <p:txBody>
          <a:bodyPr/>
          <a:lstStyle>
            <a:lvl1pPr>
              <a:defRPr>
                <a:solidFill>
                  <a:srgbClr val="006633"/>
                </a:solidFill>
              </a:defRPr>
            </a:lvl1pPr>
          </a:lstStyle>
          <a:p>
            <a:pPr>
              <a:defRPr/>
            </a:pPr>
            <a:r>
              <a:rPr lang="en-IE" dirty="0"/>
              <a:t>ESR/JSR Lightning Talks     27th September 2021.  </a:t>
            </a:r>
            <a:endParaRPr lang="en-GB" dirty="0"/>
          </a:p>
        </p:txBody>
      </p:sp>
      <p:sp>
        <p:nvSpPr>
          <p:cNvPr id="11" name="Slide Number Placeholder 8"/>
          <p:cNvSpPr>
            <a:spLocks noGrp="1"/>
          </p:cNvSpPr>
          <p:nvPr>
            <p:ph type="sldNum" sz="quarter" idx="12"/>
          </p:nvPr>
        </p:nvSpPr>
        <p:spPr/>
        <p:txBody>
          <a:bodyPr/>
          <a:lstStyle>
            <a:lvl1pPr>
              <a:defRPr>
                <a:solidFill>
                  <a:srgbClr val="006633"/>
                </a:solidFill>
              </a:defRPr>
            </a:lvl1pPr>
          </a:lstStyle>
          <a:p>
            <a:pPr>
              <a:defRPr/>
            </a:pPr>
            <a:fld id="{A50C8EF7-B380-48B1-A15E-5FD5B259BD08}" type="slidenum">
              <a:rPr lang="en-GB"/>
              <a:pPr>
                <a:defRPr/>
              </a:pPr>
              <a:t>‹#›</a:t>
            </a:fld>
            <a:endParaRPr lang="en-GB" dirty="0"/>
          </a:p>
        </p:txBody>
      </p:sp>
    </p:spTree>
    <p:extLst>
      <p:ext uri="{BB962C8B-B14F-4D97-AF65-F5344CB8AC3E}">
        <p14:creationId xmlns:p14="http://schemas.microsoft.com/office/powerpoint/2010/main" val="1694884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ounded Rectangle 2"/>
          <p:cNvSpPr/>
          <p:nvPr userDrawn="1"/>
        </p:nvSpPr>
        <p:spPr>
          <a:xfrm>
            <a:off x="-396875" y="1484313"/>
            <a:ext cx="9864725" cy="144462"/>
          </a:xfrm>
          <a:prstGeom prst="roundRect">
            <a:avLst/>
          </a:prstGeom>
          <a:solidFill>
            <a:srgbClr val="0066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solidFill>
                <a:prstClr val="white"/>
              </a:solidFill>
            </a:endParaRPr>
          </a:p>
        </p:txBody>
      </p:sp>
      <p:pic>
        <p:nvPicPr>
          <p:cNvPr id="4"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396163" y="836613"/>
            <a:ext cx="1855787"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a:solidFill>
                  <a:srgbClr val="330033"/>
                </a:solidFill>
                <a:latin typeface="Arial" pitchFamily="34" charset="0"/>
                <a:cs typeface="Arial" pitchFamily="34" charset="0"/>
              </a:defRPr>
            </a:lvl1pPr>
          </a:lstStyle>
          <a:p>
            <a:r>
              <a:rPr lang="en-US" dirty="0"/>
              <a:t>Click to edit Master title style</a:t>
            </a:r>
            <a:endParaRPr lang="en-GB" dirty="0"/>
          </a:p>
        </p:txBody>
      </p:sp>
      <p:sp>
        <p:nvSpPr>
          <p:cNvPr id="5" name="Date Placeholder 2"/>
          <p:cNvSpPr>
            <a:spLocks noGrp="1"/>
          </p:cNvSpPr>
          <p:nvPr>
            <p:ph type="dt" sz="half" idx="10"/>
          </p:nvPr>
        </p:nvSpPr>
        <p:spPr/>
        <p:txBody>
          <a:bodyPr/>
          <a:lstStyle>
            <a:lvl1pPr>
              <a:defRPr>
                <a:solidFill>
                  <a:srgbClr val="006633"/>
                </a:solidFill>
              </a:defRPr>
            </a:lvl1pPr>
          </a:lstStyle>
          <a:p>
            <a:pPr>
              <a:defRPr/>
            </a:pPr>
            <a:fld id="{45074748-88C3-412E-9EB1-671BD646B046}" type="datetime1">
              <a:rPr lang="en-US" smtClean="0"/>
              <a:t>6/24/2026</a:t>
            </a:fld>
            <a:endParaRPr lang="en-GB" dirty="0"/>
          </a:p>
        </p:txBody>
      </p:sp>
      <p:sp>
        <p:nvSpPr>
          <p:cNvPr id="6" name="Footer Placeholder 3"/>
          <p:cNvSpPr>
            <a:spLocks noGrp="1"/>
          </p:cNvSpPr>
          <p:nvPr>
            <p:ph type="ftr" sz="quarter" idx="11"/>
          </p:nvPr>
        </p:nvSpPr>
        <p:spPr/>
        <p:txBody>
          <a:bodyPr/>
          <a:lstStyle>
            <a:lvl1pPr>
              <a:defRPr>
                <a:solidFill>
                  <a:srgbClr val="006633"/>
                </a:solidFill>
              </a:defRPr>
            </a:lvl1pPr>
          </a:lstStyle>
          <a:p>
            <a:pPr>
              <a:defRPr/>
            </a:pPr>
            <a:r>
              <a:rPr lang="en-IE" dirty="0"/>
              <a:t>ESR/JSR Lightning Talks     27th September 2021.  </a:t>
            </a:r>
            <a:endParaRPr lang="en-GB" dirty="0"/>
          </a:p>
        </p:txBody>
      </p:sp>
      <p:sp>
        <p:nvSpPr>
          <p:cNvPr id="7" name="Slide Number Placeholder 4"/>
          <p:cNvSpPr>
            <a:spLocks noGrp="1"/>
          </p:cNvSpPr>
          <p:nvPr>
            <p:ph type="sldNum" sz="quarter" idx="12"/>
          </p:nvPr>
        </p:nvSpPr>
        <p:spPr/>
        <p:txBody>
          <a:bodyPr/>
          <a:lstStyle>
            <a:lvl1pPr>
              <a:defRPr>
                <a:solidFill>
                  <a:srgbClr val="006633"/>
                </a:solidFill>
              </a:defRPr>
            </a:lvl1pPr>
          </a:lstStyle>
          <a:p>
            <a:pPr>
              <a:defRPr/>
            </a:pPr>
            <a:fld id="{6FCC4C70-56BD-4FAD-9965-5E179A7F144E}" type="slidenum">
              <a:rPr lang="en-GB"/>
              <a:pPr>
                <a:defRPr/>
              </a:pPr>
              <a:t>‹#›</a:t>
            </a:fld>
            <a:endParaRPr lang="en-GB" dirty="0"/>
          </a:p>
        </p:txBody>
      </p:sp>
    </p:spTree>
    <p:extLst>
      <p:ext uri="{BB962C8B-B14F-4D97-AF65-F5344CB8AC3E}">
        <p14:creationId xmlns:p14="http://schemas.microsoft.com/office/powerpoint/2010/main" val="1030937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ounded Rectangle 1"/>
          <p:cNvSpPr/>
          <p:nvPr userDrawn="1"/>
        </p:nvSpPr>
        <p:spPr>
          <a:xfrm>
            <a:off x="-396875" y="620713"/>
            <a:ext cx="9864725" cy="144462"/>
          </a:xfrm>
          <a:prstGeom prst="roundRect">
            <a:avLst/>
          </a:prstGeom>
          <a:solidFill>
            <a:srgbClr val="0066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solidFill>
                <a:prstClr val="white"/>
              </a:solidFill>
            </a:endParaRPr>
          </a:p>
        </p:txBody>
      </p:sp>
      <p:pic>
        <p:nvPicPr>
          <p:cNvPr id="3"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396163" y="0"/>
            <a:ext cx="1855787"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a:defRPr/>
            </a:lvl1pPr>
          </a:lstStyle>
          <a:p>
            <a:pPr>
              <a:defRPr/>
            </a:pPr>
            <a:fld id="{D62AD58C-5301-4408-AFCB-23187769626C}" type="datetime1">
              <a:rPr lang="en-US" smtClean="0"/>
              <a:t>6/24/2026</a:t>
            </a:fld>
            <a:endParaRPr lang="en-GB" dirty="0"/>
          </a:p>
        </p:txBody>
      </p:sp>
      <p:sp>
        <p:nvSpPr>
          <p:cNvPr id="5" name="Footer Placeholder 2"/>
          <p:cNvSpPr>
            <a:spLocks noGrp="1"/>
          </p:cNvSpPr>
          <p:nvPr>
            <p:ph type="ftr" sz="quarter" idx="11"/>
          </p:nvPr>
        </p:nvSpPr>
        <p:spPr/>
        <p:txBody>
          <a:bodyPr/>
          <a:lstStyle>
            <a:lvl1pPr>
              <a:defRPr/>
            </a:lvl1pPr>
          </a:lstStyle>
          <a:p>
            <a:pPr>
              <a:defRPr/>
            </a:pPr>
            <a:r>
              <a:rPr lang="en-IE" dirty="0"/>
              <a:t>ESR/JSR Lightning Talks     27th September 2021.  </a:t>
            </a:r>
            <a:endParaRPr lang="en-GB" dirty="0"/>
          </a:p>
        </p:txBody>
      </p:sp>
      <p:sp>
        <p:nvSpPr>
          <p:cNvPr id="6" name="Slide Number Placeholder 3"/>
          <p:cNvSpPr>
            <a:spLocks noGrp="1"/>
          </p:cNvSpPr>
          <p:nvPr>
            <p:ph type="sldNum" sz="quarter" idx="12"/>
          </p:nvPr>
        </p:nvSpPr>
        <p:spPr/>
        <p:txBody>
          <a:bodyPr/>
          <a:lstStyle>
            <a:lvl1pPr>
              <a:defRPr/>
            </a:lvl1pPr>
          </a:lstStyle>
          <a:p>
            <a:pPr>
              <a:defRPr/>
            </a:pPr>
            <a:fld id="{0EB5DBBA-6E57-4265-8A3A-D40E40BF07CA}" type="slidenum">
              <a:rPr lang="en-GB"/>
              <a:pPr>
                <a:defRPr/>
              </a:pPr>
              <a:t>‹#›</a:t>
            </a:fld>
            <a:endParaRPr lang="en-GB" dirty="0"/>
          </a:p>
        </p:txBody>
      </p:sp>
    </p:spTree>
    <p:extLst>
      <p:ext uri="{BB962C8B-B14F-4D97-AF65-F5344CB8AC3E}">
        <p14:creationId xmlns:p14="http://schemas.microsoft.com/office/powerpoint/2010/main" val="3439487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457200" y="171132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rgbClr val="006633"/>
                </a:solidFill>
                <a:latin typeface="+mn-lt"/>
                <a:cs typeface="+mn-cs"/>
              </a:defRPr>
            </a:lvl1pPr>
          </a:lstStyle>
          <a:p>
            <a:pPr>
              <a:defRPr/>
            </a:pPr>
            <a:fld id="{7AAD2AA3-2B91-46FA-9E43-7ED39ACB6335}" type="datetime1">
              <a:rPr lang="en-US" smtClean="0"/>
              <a:t>6/24/2026</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rgbClr val="006633"/>
                </a:solidFill>
                <a:latin typeface="+mn-lt"/>
                <a:cs typeface="+mn-cs"/>
              </a:defRPr>
            </a:lvl1pPr>
          </a:lstStyle>
          <a:p>
            <a:pPr>
              <a:defRPr/>
            </a:pPr>
            <a:r>
              <a:rPr lang="en-IE" dirty="0"/>
              <a:t>ESR/JSR Lightning Talks     27th September 2021.  </a:t>
            </a: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rgbClr val="006633"/>
                </a:solidFill>
                <a:latin typeface="+mn-lt"/>
                <a:cs typeface="+mn-cs"/>
              </a:defRPr>
            </a:lvl1pPr>
          </a:lstStyle>
          <a:p>
            <a:pPr>
              <a:defRPr/>
            </a:pPr>
            <a:fld id="{12F04C35-BB57-4C81-940F-3557E3355499}" type="slidenum">
              <a:rPr lang="en-GB"/>
              <a:pPr>
                <a:defRPr/>
              </a:pPr>
              <a:t>‹#›</a:t>
            </a:fld>
            <a:endParaRPr lang="en-GB" dirty="0"/>
          </a:p>
        </p:txBody>
      </p:sp>
    </p:spTree>
    <p:extLst>
      <p:ext uri="{BB962C8B-B14F-4D97-AF65-F5344CB8AC3E}">
        <p14:creationId xmlns:p14="http://schemas.microsoft.com/office/powerpoint/2010/main" val="1703234478"/>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Lst>
  <p:hf hdr="0" dt="0"/>
  <p:txStyles>
    <p:titleStyle>
      <a:lvl1pPr algn="l" rtl="0" eaLnBrk="0" fontAlgn="base" hangingPunct="0">
        <a:spcBef>
          <a:spcPct val="0"/>
        </a:spcBef>
        <a:spcAft>
          <a:spcPct val="0"/>
        </a:spcAft>
        <a:defRPr sz="4000" kern="1200">
          <a:solidFill>
            <a:srgbClr val="330033"/>
          </a:solidFill>
          <a:latin typeface="Arial" pitchFamily="34" charset="0"/>
          <a:ea typeface="+mj-ea"/>
          <a:cs typeface="Arial" pitchFamily="34" charset="0"/>
        </a:defRPr>
      </a:lvl1pPr>
      <a:lvl2pPr algn="l" rtl="0" eaLnBrk="0" fontAlgn="base" hangingPunct="0">
        <a:spcBef>
          <a:spcPct val="0"/>
        </a:spcBef>
        <a:spcAft>
          <a:spcPct val="0"/>
        </a:spcAft>
        <a:defRPr sz="4000">
          <a:solidFill>
            <a:srgbClr val="330033"/>
          </a:solidFill>
          <a:latin typeface="Arial" charset="0"/>
          <a:cs typeface="Arial" charset="0"/>
        </a:defRPr>
      </a:lvl2pPr>
      <a:lvl3pPr algn="l" rtl="0" eaLnBrk="0" fontAlgn="base" hangingPunct="0">
        <a:spcBef>
          <a:spcPct val="0"/>
        </a:spcBef>
        <a:spcAft>
          <a:spcPct val="0"/>
        </a:spcAft>
        <a:defRPr sz="4000">
          <a:solidFill>
            <a:srgbClr val="330033"/>
          </a:solidFill>
          <a:latin typeface="Arial" charset="0"/>
          <a:cs typeface="Arial" charset="0"/>
        </a:defRPr>
      </a:lvl3pPr>
      <a:lvl4pPr algn="l" rtl="0" eaLnBrk="0" fontAlgn="base" hangingPunct="0">
        <a:spcBef>
          <a:spcPct val="0"/>
        </a:spcBef>
        <a:spcAft>
          <a:spcPct val="0"/>
        </a:spcAft>
        <a:defRPr sz="4000">
          <a:solidFill>
            <a:srgbClr val="330033"/>
          </a:solidFill>
          <a:latin typeface="Arial" charset="0"/>
          <a:cs typeface="Arial" charset="0"/>
        </a:defRPr>
      </a:lvl4pPr>
      <a:lvl5pPr algn="l" rtl="0" eaLnBrk="0" fontAlgn="base" hangingPunct="0">
        <a:spcBef>
          <a:spcPct val="0"/>
        </a:spcBef>
        <a:spcAft>
          <a:spcPct val="0"/>
        </a:spcAft>
        <a:defRPr sz="4000">
          <a:solidFill>
            <a:srgbClr val="330033"/>
          </a:solidFill>
          <a:latin typeface="Arial" charset="0"/>
          <a:cs typeface="Arial" charset="0"/>
        </a:defRPr>
      </a:lvl5pPr>
      <a:lvl6pPr marL="457200" algn="l" rtl="0" fontAlgn="base">
        <a:spcBef>
          <a:spcPct val="0"/>
        </a:spcBef>
        <a:spcAft>
          <a:spcPct val="0"/>
        </a:spcAft>
        <a:defRPr sz="4000">
          <a:solidFill>
            <a:srgbClr val="330033"/>
          </a:solidFill>
          <a:latin typeface="Arial" charset="0"/>
          <a:cs typeface="Arial" charset="0"/>
        </a:defRPr>
      </a:lvl6pPr>
      <a:lvl7pPr marL="914400" algn="l" rtl="0" fontAlgn="base">
        <a:spcBef>
          <a:spcPct val="0"/>
        </a:spcBef>
        <a:spcAft>
          <a:spcPct val="0"/>
        </a:spcAft>
        <a:defRPr sz="4000">
          <a:solidFill>
            <a:srgbClr val="330033"/>
          </a:solidFill>
          <a:latin typeface="Arial" charset="0"/>
          <a:cs typeface="Arial" charset="0"/>
        </a:defRPr>
      </a:lvl7pPr>
      <a:lvl8pPr marL="1371600" algn="l" rtl="0" fontAlgn="base">
        <a:spcBef>
          <a:spcPct val="0"/>
        </a:spcBef>
        <a:spcAft>
          <a:spcPct val="0"/>
        </a:spcAft>
        <a:defRPr sz="4000">
          <a:solidFill>
            <a:srgbClr val="330033"/>
          </a:solidFill>
          <a:latin typeface="Arial" charset="0"/>
          <a:cs typeface="Arial" charset="0"/>
        </a:defRPr>
      </a:lvl8pPr>
      <a:lvl9pPr marL="1828800" algn="l" rtl="0" fontAlgn="base">
        <a:spcBef>
          <a:spcPct val="0"/>
        </a:spcBef>
        <a:spcAft>
          <a:spcPct val="0"/>
        </a:spcAft>
        <a:defRPr sz="4000">
          <a:solidFill>
            <a:srgbClr val="330033"/>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3200" kern="1200">
          <a:solidFill>
            <a:srgbClr val="330033"/>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rgbClr val="330033"/>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rgbClr val="330033"/>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rgbClr val="330033"/>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rgbClr val="330033"/>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timeanddate.com/worldclock/fixedtime.html?msg=CATs+Athens+Influencing+funders+initiative&amp;iso=20260630T13&amp;p1=26&amp;ah=1"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timeanddate.com/worldclock/fixedtime.html?msg=CATs+Athens+Cognition+%26+Aphasia%3A+Consensus+on+reporting+guidelines+&amp;iso=20260630T15&amp;p1=26&amp;ah=1"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timeanddate.com/worldclock/fixedtime.html?msg=CATs+Athens+Multilingual+Aphasia+project+&amp;iso=20260630T16&amp;p1=26&amp;ah=1"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timeanddate.com/worldclock/fixedtime.html?msg=CATs+Athens+ESR%2FJSR+networking+session&amp;iso=20260630T17&amp;p1=26&amp;ah=1&amp;am=30"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city-ac-uk.zoom.us/launch/jc/88187450822" TargetMode="External"/><Relationship Id="rId2" Type="http://schemas.openxmlformats.org/officeDocument/2006/relationships/hyperlink" Target="https://city-ac-uk.zoom.us/j/88187450822?pwd=F2kKTUYzsTSBicQIIbgxSaopIvkqpL.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n.uoa.gr/about_us/services_units/kostis_palamas_buildin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timeanddate.com/worldclock/fixedtime.html?msg=CATs+Athens+-+Welcome+presentation&amp;iso=20260630T09&amp;p1=26&amp;ah=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timeanddate.com/worldclock/fixedtime.html?msg=CATs+Athens+Artificial+Intelligence+in+aphasia&amp;iso=20260630T10&amp;p1=26&amp;ah=1"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timeanddate.com/worldclock/fixedtime.html?msg=CATs+Athens+Survive+%26+Thrive+beacon+project&amp;iso=20260630T11&amp;p1=26&amp;ah=1"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4CB13-EFAB-F380-D3B0-F10980D7A6E4}"/>
              </a:ext>
            </a:extLst>
          </p:cNvPr>
          <p:cNvSpPr txBox="1">
            <a:spLocks/>
          </p:cNvSpPr>
          <p:nvPr/>
        </p:nvSpPr>
        <p:spPr bwMode="auto">
          <a:xfrm>
            <a:off x="1835696" y="2276872"/>
            <a:ext cx="5338936" cy="770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4000">
                <a:solidFill>
                  <a:srgbClr val="330033"/>
                </a:solidFill>
                <a:latin typeface="Arial" charset="0"/>
                <a:cs typeface="Arial" charset="0"/>
              </a:defRPr>
            </a:lvl2pPr>
            <a:lvl3pPr algn="l" rtl="0" eaLnBrk="0" fontAlgn="base" hangingPunct="0">
              <a:spcBef>
                <a:spcPct val="0"/>
              </a:spcBef>
              <a:spcAft>
                <a:spcPct val="0"/>
              </a:spcAft>
              <a:defRPr sz="4000">
                <a:solidFill>
                  <a:srgbClr val="330033"/>
                </a:solidFill>
                <a:latin typeface="Arial" charset="0"/>
                <a:cs typeface="Arial" charset="0"/>
              </a:defRPr>
            </a:lvl3pPr>
            <a:lvl4pPr algn="l" rtl="0" eaLnBrk="0" fontAlgn="base" hangingPunct="0">
              <a:spcBef>
                <a:spcPct val="0"/>
              </a:spcBef>
              <a:spcAft>
                <a:spcPct val="0"/>
              </a:spcAft>
              <a:defRPr sz="4000">
                <a:solidFill>
                  <a:srgbClr val="330033"/>
                </a:solidFill>
                <a:latin typeface="Arial" charset="0"/>
                <a:cs typeface="Arial" charset="0"/>
              </a:defRPr>
            </a:lvl4pPr>
            <a:lvl5pPr algn="l" rtl="0" eaLnBrk="0" fontAlgn="base" hangingPunct="0">
              <a:spcBef>
                <a:spcPct val="0"/>
              </a:spcBef>
              <a:spcAft>
                <a:spcPct val="0"/>
              </a:spcAft>
              <a:defRPr sz="4000">
                <a:solidFill>
                  <a:srgbClr val="330033"/>
                </a:solidFill>
                <a:latin typeface="Arial" charset="0"/>
                <a:cs typeface="Arial" charset="0"/>
              </a:defRPr>
            </a:lvl5pPr>
            <a:lvl6pPr marL="457200" algn="l" rtl="0" fontAlgn="base">
              <a:spcBef>
                <a:spcPct val="0"/>
              </a:spcBef>
              <a:spcAft>
                <a:spcPct val="0"/>
              </a:spcAft>
              <a:defRPr sz="4000">
                <a:solidFill>
                  <a:srgbClr val="330033"/>
                </a:solidFill>
                <a:latin typeface="Arial" charset="0"/>
                <a:cs typeface="Arial" charset="0"/>
              </a:defRPr>
            </a:lvl6pPr>
            <a:lvl7pPr marL="914400" algn="l" rtl="0" fontAlgn="base">
              <a:spcBef>
                <a:spcPct val="0"/>
              </a:spcBef>
              <a:spcAft>
                <a:spcPct val="0"/>
              </a:spcAft>
              <a:defRPr sz="4000">
                <a:solidFill>
                  <a:srgbClr val="330033"/>
                </a:solidFill>
                <a:latin typeface="Arial" charset="0"/>
                <a:cs typeface="Arial" charset="0"/>
              </a:defRPr>
            </a:lvl7pPr>
            <a:lvl8pPr marL="1371600" algn="l" rtl="0" fontAlgn="base">
              <a:spcBef>
                <a:spcPct val="0"/>
              </a:spcBef>
              <a:spcAft>
                <a:spcPct val="0"/>
              </a:spcAft>
              <a:defRPr sz="4000">
                <a:solidFill>
                  <a:srgbClr val="330033"/>
                </a:solidFill>
                <a:latin typeface="Arial" charset="0"/>
                <a:cs typeface="Arial" charset="0"/>
              </a:defRPr>
            </a:lvl8pPr>
            <a:lvl9pPr marL="1828800" algn="l" rtl="0" fontAlgn="base">
              <a:spcBef>
                <a:spcPct val="0"/>
              </a:spcBef>
              <a:spcAft>
                <a:spcPct val="0"/>
              </a:spcAft>
              <a:defRPr sz="4000">
                <a:solidFill>
                  <a:srgbClr val="330033"/>
                </a:solidFill>
                <a:latin typeface="Arial" charset="0"/>
                <a:cs typeface="Arial" charset="0"/>
              </a:defRPr>
            </a:lvl9pPr>
          </a:lstStyle>
          <a:p>
            <a:pPr algn="ctr"/>
            <a:r>
              <a:rPr lang="en-GB" altLang="en-US" sz="3200" b="1" dirty="0">
                <a:solidFill>
                  <a:schemeClr val="accent4">
                    <a:lumMod val="90000"/>
                    <a:lumOff val="10000"/>
                  </a:schemeClr>
                </a:solidFill>
                <a:latin typeface="Candara" panose="020E0502030303020204" pitchFamily="34" charset="0"/>
                <a:ea typeface="Cambria" panose="02040503050406030204" pitchFamily="18" charset="0"/>
                <a:cs typeface="Arial" charset="0"/>
              </a:rPr>
              <a:t>CATs annual (hybrid) event</a:t>
            </a:r>
          </a:p>
          <a:p>
            <a:pPr algn="ctr"/>
            <a:r>
              <a:rPr lang="en-US" altLang="en-US" sz="2400" b="1" dirty="0">
                <a:solidFill>
                  <a:schemeClr val="accent4">
                    <a:lumMod val="90000"/>
                    <a:lumOff val="10000"/>
                  </a:schemeClr>
                </a:solidFill>
                <a:latin typeface="Candara" panose="020E0502030303020204" pitchFamily="34" charset="0"/>
                <a:ea typeface="Cambria" panose="02040503050406030204" pitchFamily="18" charset="0"/>
                <a:cs typeface="Arial" charset="0"/>
              </a:rPr>
              <a:t>Tuesday 30th June 2026 </a:t>
            </a:r>
          </a:p>
          <a:p>
            <a:pPr algn="ctr"/>
            <a:r>
              <a:rPr lang="en-GB" altLang="en-US" sz="2400" b="1" dirty="0">
                <a:solidFill>
                  <a:schemeClr val="accent4">
                    <a:lumMod val="90000"/>
                    <a:lumOff val="10000"/>
                  </a:schemeClr>
                </a:solidFill>
                <a:latin typeface="Candara" panose="020E0502030303020204" pitchFamily="34" charset="0"/>
                <a:ea typeface="Cambria" panose="02040503050406030204" pitchFamily="18" charset="0"/>
                <a:cs typeface="Arial" charset="0"/>
              </a:rPr>
              <a:t>Athens, Greece</a:t>
            </a:r>
          </a:p>
          <a:p>
            <a:pPr algn="ctr"/>
            <a:r>
              <a:rPr lang="en-GB" altLang="en-US" dirty="0">
                <a:solidFill>
                  <a:schemeClr val="bg1"/>
                </a:solidFill>
                <a:latin typeface="Candara" panose="020E0502030303020204" pitchFamily="34" charset="0"/>
                <a:cs typeface="Arial" charset="0"/>
              </a:rPr>
              <a:t> </a:t>
            </a:r>
          </a:p>
        </p:txBody>
      </p:sp>
      <p:pic>
        <p:nvPicPr>
          <p:cNvPr id="3" name="Picture 2">
            <a:extLst>
              <a:ext uri="{FF2B5EF4-FFF2-40B4-BE49-F238E27FC236}">
                <a16:creationId xmlns:a16="http://schemas.microsoft.com/office/drawing/2014/main" id="{EE8F04BA-75FA-4B03-B063-42FEC7EB5897}"/>
              </a:ext>
            </a:extLst>
          </p:cNvPr>
          <p:cNvPicPr>
            <a:picLocks noChangeAspect="1"/>
          </p:cNvPicPr>
          <p:nvPr/>
        </p:nvPicPr>
        <p:blipFill>
          <a:blip r:embed="rId3"/>
          <a:stretch>
            <a:fillRect/>
          </a:stretch>
        </p:blipFill>
        <p:spPr>
          <a:xfrm>
            <a:off x="6084168" y="260648"/>
            <a:ext cx="2955505" cy="770818"/>
          </a:xfrm>
          <a:prstGeom prst="rect">
            <a:avLst/>
          </a:prstGeom>
        </p:spPr>
      </p:pic>
    </p:spTree>
    <p:extLst>
      <p:ext uri="{BB962C8B-B14F-4D97-AF65-F5344CB8AC3E}">
        <p14:creationId xmlns:p14="http://schemas.microsoft.com/office/powerpoint/2010/main" val="2402066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C568C4-2CA6-FC44-4FBF-4B61187419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C0939D-9592-6F3B-2BB6-2D501910E744}"/>
              </a:ext>
            </a:extLst>
          </p:cNvPr>
          <p:cNvSpPr>
            <a:spLocks noGrp="1"/>
          </p:cNvSpPr>
          <p:nvPr>
            <p:ph type="title"/>
          </p:nvPr>
        </p:nvSpPr>
        <p:spPr>
          <a:xfrm>
            <a:off x="457200" y="246856"/>
            <a:ext cx="6635080" cy="949896"/>
          </a:xfrm>
        </p:spPr>
        <p:txBody>
          <a:bodyPr>
            <a:normAutofit/>
          </a:bodyPr>
          <a:lstStyle/>
          <a:p>
            <a:pPr>
              <a:lnSpc>
                <a:spcPct val="106000"/>
              </a:lnSpc>
              <a:spcAft>
                <a:spcPts val="800"/>
              </a:spcAft>
            </a:pPr>
            <a:r>
              <a:rPr lang="en-GB" sz="2400" b="1" dirty="0">
                <a:solidFill>
                  <a:srgbClr val="660066"/>
                </a:solidFill>
                <a:latin typeface="Candara" panose="020E0502030303020204" pitchFamily="34" charset="0"/>
                <a:ea typeface="Cambria" panose="02040503050406030204" pitchFamily="18" charset="0"/>
                <a:cs typeface="Times New Roman" panose="02020603050405020304" pitchFamily="18" charset="0"/>
              </a:rPr>
              <a:t>Influencing funders initiative</a:t>
            </a:r>
            <a:endParaRPr lang="en-GB" sz="2400" dirty="0">
              <a:solidFill>
                <a:srgbClr val="660066"/>
              </a:solidFill>
              <a:effectLst/>
              <a:latin typeface="Candara" panose="020E0502030303020204" pitchFamily="34" charset="0"/>
              <a:ea typeface="Cambria" panose="020405030504060302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9D2F8134-122F-B8F1-0A6C-B61A389A68DB}"/>
              </a:ext>
            </a:extLst>
          </p:cNvPr>
          <p:cNvSpPr>
            <a:spLocks noGrp="1"/>
          </p:cNvSpPr>
          <p:nvPr>
            <p:ph type="sldNum" sz="quarter" idx="12"/>
          </p:nvPr>
        </p:nvSpPr>
        <p:spPr/>
        <p:txBody>
          <a:bodyPr/>
          <a:lstStyle/>
          <a:p>
            <a:pPr>
              <a:defRPr/>
            </a:pPr>
            <a:fld id="{6548C49F-7C5F-4988-9808-73152869C23C}" type="slidenum">
              <a:rPr lang="en-GB" smtClean="0"/>
              <a:pPr>
                <a:defRPr/>
              </a:pPr>
              <a:t>10</a:t>
            </a:fld>
            <a:endParaRPr lang="en-GB" dirty="0"/>
          </a:p>
        </p:txBody>
      </p:sp>
      <p:sp>
        <p:nvSpPr>
          <p:cNvPr id="7" name="Footer Placeholder 1">
            <a:extLst>
              <a:ext uri="{FF2B5EF4-FFF2-40B4-BE49-F238E27FC236}">
                <a16:creationId xmlns:a16="http://schemas.microsoft.com/office/drawing/2014/main" id="{5770C3C3-0E99-8A1A-DE2B-D3EF8232C9ED}"/>
              </a:ext>
            </a:extLst>
          </p:cNvPr>
          <p:cNvSpPr>
            <a:spLocks noGrp="1"/>
          </p:cNvSpPr>
          <p:nvPr>
            <p:ph type="ftr" sz="quarter" idx="11"/>
          </p:nvPr>
        </p:nvSpPr>
        <p:spPr>
          <a:xfrm>
            <a:off x="2267744" y="6434218"/>
            <a:ext cx="4464496" cy="287257"/>
          </a:xfrm>
        </p:spPr>
        <p:txBody>
          <a:bodyPr/>
          <a:lstStyle/>
          <a:p>
            <a:pPr>
              <a:defRPr/>
            </a:pPr>
            <a:r>
              <a:rPr lang="en-IE" sz="1600" b="1" dirty="0">
                <a:solidFill>
                  <a:schemeClr val="tx2">
                    <a:lumMod val="90000"/>
                    <a:lumOff val="10000"/>
                  </a:schemeClr>
                </a:solidFill>
                <a:latin typeface="Book Antiqua" panose="02040602050305030304" pitchFamily="18" charset="0"/>
              </a:rPr>
              <a:t>CATs event – June 2026</a:t>
            </a:r>
            <a:endParaRPr lang="en-GB" sz="1600" b="1" dirty="0">
              <a:solidFill>
                <a:schemeClr val="tx2">
                  <a:lumMod val="90000"/>
                  <a:lumOff val="10000"/>
                </a:schemeClr>
              </a:solidFill>
              <a:latin typeface="Book Antiqua" panose="02040602050305030304" pitchFamily="18" charset="0"/>
            </a:endParaRPr>
          </a:p>
        </p:txBody>
      </p:sp>
      <p:sp>
        <p:nvSpPr>
          <p:cNvPr id="8" name="Rectangle 7">
            <a:extLst>
              <a:ext uri="{FF2B5EF4-FFF2-40B4-BE49-F238E27FC236}">
                <a16:creationId xmlns:a16="http://schemas.microsoft.com/office/drawing/2014/main" id="{5DCBB259-E0F2-E3F5-1276-FAF635EFCC5E}"/>
              </a:ext>
            </a:extLst>
          </p:cNvPr>
          <p:cNvSpPr/>
          <p:nvPr/>
        </p:nvSpPr>
        <p:spPr>
          <a:xfrm>
            <a:off x="179512" y="1556792"/>
            <a:ext cx="8784976" cy="4799559"/>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n>
                <a:solidFill>
                  <a:schemeClr val="accent5"/>
                </a:solidFill>
              </a:ln>
              <a:solidFill>
                <a:schemeClr val="bg1"/>
              </a:solidFill>
            </a:endParaRPr>
          </a:p>
        </p:txBody>
      </p:sp>
      <p:graphicFrame>
        <p:nvGraphicFramePr>
          <p:cNvPr id="10" name="Table 9">
            <a:extLst>
              <a:ext uri="{FF2B5EF4-FFF2-40B4-BE49-F238E27FC236}">
                <a16:creationId xmlns:a16="http://schemas.microsoft.com/office/drawing/2014/main" id="{317E36ED-EDE7-77AA-FBE4-958C430856BD}"/>
              </a:ext>
            </a:extLst>
          </p:cNvPr>
          <p:cNvGraphicFramePr>
            <a:graphicFrameLocks noGrp="1"/>
          </p:cNvGraphicFramePr>
          <p:nvPr>
            <p:extLst>
              <p:ext uri="{D42A27DB-BD31-4B8C-83A1-F6EECF244321}">
                <p14:modId xmlns:p14="http://schemas.microsoft.com/office/powerpoint/2010/main" val="718299117"/>
              </p:ext>
            </p:extLst>
          </p:nvPr>
        </p:nvGraphicFramePr>
        <p:xfrm>
          <a:off x="323528" y="1556793"/>
          <a:ext cx="8496944" cy="4721690"/>
        </p:xfrm>
        <a:graphic>
          <a:graphicData uri="http://schemas.openxmlformats.org/drawingml/2006/table">
            <a:tbl>
              <a:tblPr firstRow="1" firstCol="1" bandRow="1"/>
              <a:tblGrid>
                <a:gridCol w="3077056">
                  <a:extLst>
                    <a:ext uri="{9D8B030D-6E8A-4147-A177-3AD203B41FA5}">
                      <a16:colId xmlns:a16="http://schemas.microsoft.com/office/drawing/2014/main" val="2795997997"/>
                    </a:ext>
                  </a:extLst>
                </a:gridCol>
                <a:gridCol w="1284219">
                  <a:extLst>
                    <a:ext uri="{9D8B030D-6E8A-4147-A177-3AD203B41FA5}">
                      <a16:colId xmlns:a16="http://schemas.microsoft.com/office/drawing/2014/main" val="1661034323"/>
                    </a:ext>
                  </a:extLst>
                </a:gridCol>
                <a:gridCol w="4135669">
                  <a:extLst>
                    <a:ext uri="{9D8B030D-6E8A-4147-A177-3AD203B41FA5}">
                      <a16:colId xmlns:a16="http://schemas.microsoft.com/office/drawing/2014/main" val="2575461973"/>
                    </a:ext>
                  </a:extLst>
                </a:gridCol>
              </a:tblGrid>
              <a:tr h="920199">
                <a:tc>
                  <a:txBody>
                    <a:bodyPr/>
                    <a:lstStyle/>
                    <a:p>
                      <a:pPr algn="ctr">
                        <a:lnSpc>
                          <a:spcPct val="106000"/>
                        </a:lnSpc>
                        <a:spcAft>
                          <a:spcPts val="80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523" marR="56523" marT="7850" marB="0">
                    <a:lnL>
                      <a:noFill/>
                    </a:lnL>
                    <a:lnR>
                      <a:noFill/>
                    </a:lnR>
                    <a:lnT>
                      <a:noFill/>
                    </a:lnT>
                    <a:lnB>
                      <a:noFill/>
                    </a:lnB>
                  </a:tcPr>
                </a:tc>
                <a:tc>
                  <a:txBody>
                    <a:bodyPr/>
                    <a:lstStyle/>
                    <a:p>
                      <a:pPr algn="ctr">
                        <a:lnSpc>
                          <a:spcPct val="106000"/>
                        </a:lnSpc>
                        <a:spcAft>
                          <a:spcPts val="800"/>
                        </a:spcAft>
                      </a:pPr>
                      <a:r>
                        <a:rPr lang="en-GB" sz="1600" kern="1200" dirty="0">
                          <a:solidFill>
                            <a:srgbClr val="006600"/>
                          </a:solidFill>
                          <a:effectLst/>
                          <a:latin typeface="Cambria" panose="02040503050406030204" pitchFamily="18"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523" marR="56523" marT="7850" marB="0">
                    <a:lnL>
                      <a:noFill/>
                    </a:lnL>
                    <a:lnR>
                      <a:noFill/>
                    </a:lnR>
                    <a:lnT>
                      <a:noFill/>
                    </a:lnT>
                    <a:lnB>
                      <a:noFill/>
                    </a:lnB>
                  </a:tcPr>
                </a:tc>
                <a:tc>
                  <a:txBody>
                    <a:bodyPr/>
                    <a:lstStyle/>
                    <a:p>
                      <a:pPr algn="r">
                        <a:lnSpc>
                          <a:spcPct val="107000"/>
                        </a:lnSpc>
                        <a:spcAft>
                          <a:spcPts val="800"/>
                        </a:spcAft>
                      </a:pP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Tuesday 30</a:t>
                      </a:r>
                      <a:r>
                        <a:rPr lang="en-GB" sz="1400" b="1" i="1" kern="1200" baseline="300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th</a:t>
                      </a: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 June 2026</a:t>
                      </a:r>
                      <a:endParaRPr lang="en-GB" sz="1400" dirty="0">
                        <a:effectLst/>
                        <a:latin typeface="Candara" panose="020E0502030303020204" pitchFamily="34" charset="0"/>
                        <a:ea typeface="Cambria" panose="02040503050406030204" pitchFamily="18" charset="0"/>
                        <a:cs typeface="Calibri" panose="020F0502020204030204" pitchFamily="34" charset="0"/>
                      </a:endParaRPr>
                    </a:p>
                    <a:p>
                      <a:pPr algn="r">
                        <a:lnSpc>
                          <a:spcPct val="107000"/>
                        </a:lnSpc>
                        <a:spcAft>
                          <a:spcPts val="800"/>
                        </a:spcAft>
                      </a:pP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13:00-14.00 </a:t>
                      </a:r>
                      <a:r>
                        <a:rPr lang="en-GB" sz="1400" b="0"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(EEST) </a:t>
                      </a:r>
                      <a:r>
                        <a:rPr lang="en-GB" sz="1400" b="1" i="1" kern="1200" dirty="0">
                          <a:solidFill>
                            <a:srgbClr val="006633"/>
                          </a:solidFill>
                          <a:effectLst/>
                          <a:latin typeface="Candara" panose="020E0502030303020204" pitchFamily="34" charset="0"/>
                          <a:ea typeface="Cambria" panose="02040503050406030204" pitchFamily="18" charset="0"/>
                          <a:cs typeface="Calibri" panose="020F0502020204030204" pitchFamily="34" charset="0"/>
                        </a:rPr>
                        <a:t>Check your time-zone </a:t>
                      </a:r>
                      <a:r>
                        <a:rPr lang="en-GB" sz="1400" b="1" i="1" kern="1200" dirty="0">
                          <a:solidFill>
                            <a:srgbClr val="3333FF"/>
                          </a:solidFill>
                          <a:effectLst/>
                          <a:latin typeface="Candara" panose="020E0502030303020204" pitchFamily="34" charset="0"/>
                          <a:ea typeface="Cambria" panose="02040503050406030204" pitchFamily="18" charset="0"/>
                          <a:cs typeface="Calibri" panose="020F0502020204030204" pitchFamily="34" charset="0"/>
                          <a:hlinkClick r:id="rId3">
                            <a:extLst>
                              <a:ext uri="{A12FA001-AC4F-418D-AE19-62706E023703}">
                                <ahyp:hlinkClr xmlns:ahyp="http://schemas.microsoft.com/office/drawing/2018/hyperlinkcolor" val="tx"/>
                              </a:ext>
                            </a:extLst>
                          </a:hlinkClick>
                        </a:rPr>
                        <a:t>here</a:t>
                      </a:r>
                      <a:endParaRPr lang="en-GB" sz="1400" b="1" i="1" kern="1200" dirty="0">
                        <a:solidFill>
                          <a:srgbClr val="3333FF"/>
                        </a:solidFill>
                        <a:effectLst/>
                        <a:latin typeface="Candara" panose="020E0502030303020204" pitchFamily="34" charset="0"/>
                        <a:ea typeface="Cambria" panose="02040503050406030204" pitchFamily="18" charset="0"/>
                        <a:cs typeface="Calibri" panose="020F0502020204030204" pitchFamily="34" charset="0"/>
                      </a:endParaRPr>
                    </a:p>
                    <a:p>
                      <a:pPr algn="r">
                        <a:lnSpc>
                          <a:spcPct val="107000"/>
                        </a:lnSpc>
                        <a:spcAft>
                          <a:spcPts val="800"/>
                        </a:spcAft>
                      </a:pPr>
                      <a:r>
                        <a:rPr lang="en-GB" sz="1200" kern="1200" dirty="0">
                          <a:solidFill>
                            <a:srgbClr val="0000FF"/>
                          </a:solidFill>
                          <a:effectLst/>
                          <a:latin typeface="Cambria" panose="02040503050406030204" pitchFamily="18" charset="0"/>
                          <a:ea typeface="Cambria" panose="02040503050406030204" pitchFamily="18" charset="0"/>
                          <a:cs typeface="Times New Roman" panose="02020603050405020304" pitchFamily="18" charset="0"/>
                        </a:rPr>
                        <a:t> </a:t>
                      </a:r>
                      <a:endParaRPr lang="en-GB" sz="900" dirty="0">
                        <a:effectLst/>
                        <a:latin typeface="Cambria" panose="02040503050406030204" pitchFamily="18" charset="0"/>
                        <a:ea typeface="Cambria" panose="02040503050406030204" pitchFamily="18" charset="0"/>
                        <a:cs typeface="Times New Roman" panose="02020603050405020304" pitchFamily="18" charset="0"/>
                      </a:endParaRPr>
                    </a:p>
                  </a:txBody>
                  <a:tcPr marL="56523" marR="56523" marT="7850" marB="0">
                    <a:lnL>
                      <a:noFill/>
                    </a:lnL>
                    <a:lnR>
                      <a:noFill/>
                    </a:lnR>
                    <a:lnT>
                      <a:noFill/>
                    </a:lnT>
                    <a:lnB>
                      <a:noFill/>
                    </a:lnB>
                  </a:tcPr>
                </a:tc>
                <a:extLst>
                  <a:ext uri="{0D108BD9-81ED-4DB2-BD59-A6C34878D82A}">
                    <a16:rowId xmlns:a16="http://schemas.microsoft.com/office/drawing/2014/main" val="3594646573"/>
                  </a:ext>
                </a:extLst>
              </a:tr>
              <a:tr h="3801491">
                <a:tc gridSpan="3">
                  <a:txBody>
                    <a:bodyPr/>
                    <a:lstStyle/>
                    <a:p>
                      <a:pPr>
                        <a:lnSpc>
                          <a:spcPct val="106000"/>
                        </a:lnSpc>
                        <a:spcAft>
                          <a:spcPts val="800"/>
                        </a:spcAft>
                      </a:pPr>
                      <a:r>
                        <a:rPr lang="en-GB" sz="1600" b="1"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Hosts: </a:t>
                      </a:r>
                      <a:r>
                        <a:rPr lang="en-GB"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Professors Madeline Cruice and Lucy Dipper [GB]</a:t>
                      </a:r>
                      <a:endParaRPr lang="en-GB" sz="1600" b="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endParaRPr lang="en-US"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r>
                        <a:rPr lang="en-US"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The CATs Trials in Aphasia Panel (TAP) have identified what different funders are looking for and what they need to know to consider funding aphasia research. TAP have also identified a number of different levels for influencing funding including high profile figures with aphasia, advocate groups, politicians/bureaucrats, professional groups on funding panels, funder / patent advisory boards and the funders themselves.</a:t>
                      </a:r>
                      <a:br>
                        <a:rPr lang="en-US" sz="1600" dirty="0"/>
                      </a:br>
                      <a:br>
                        <a:rPr lang="en-US" sz="1600" dirty="0"/>
                      </a:br>
                      <a:r>
                        <a:rPr lang="en-US"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For aphasia researchers to influence at different levels, a reference document is required to support researchers to select and tailor key messages with evidence to use according to the focus influencing. Key messages have been identified by TAP from their work with funders on which to base the work.</a:t>
                      </a:r>
                      <a:endParaRPr lang="en-GB"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endParaRPr lang="en-GB" sz="14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txBody>
                  <a:tcPr marL="56523" marR="56523" marT="7850" marB="0">
                    <a:lnL>
                      <a:noFill/>
                    </a:lnL>
                    <a:lnR>
                      <a:noFill/>
                    </a:lnR>
                    <a:lnT>
                      <a:noFill/>
                    </a:lnT>
                    <a:lnB>
                      <a:noFill/>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133798498"/>
                  </a:ext>
                </a:extLst>
              </a:tr>
            </a:tbl>
          </a:graphicData>
        </a:graphic>
      </p:graphicFrame>
    </p:spTree>
    <p:extLst>
      <p:ext uri="{BB962C8B-B14F-4D97-AF65-F5344CB8AC3E}">
        <p14:creationId xmlns:p14="http://schemas.microsoft.com/office/powerpoint/2010/main" val="3937759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E137EF-AC70-EDF3-78CC-8043502DCC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0BD9E2-2659-590C-CE21-E110A7F303B3}"/>
              </a:ext>
            </a:extLst>
          </p:cNvPr>
          <p:cNvSpPr>
            <a:spLocks noGrp="1"/>
          </p:cNvSpPr>
          <p:nvPr>
            <p:ph type="title"/>
          </p:nvPr>
        </p:nvSpPr>
        <p:spPr>
          <a:xfrm>
            <a:off x="457200" y="246856"/>
            <a:ext cx="6635080" cy="949896"/>
          </a:xfrm>
        </p:spPr>
        <p:txBody>
          <a:bodyPr>
            <a:normAutofit/>
          </a:bodyPr>
          <a:lstStyle/>
          <a:p>
            <a:pPr>
              <a:lnSpc>
                <a:spcPct val="106000"/>
              </a:lnSpc>
              <a:spcAft>
                <a:spcPts val="800"/>
              </a:spcAft>
            </a:pPr>
            <a:r>
              <a:rPr lang="en-US" sz="2400" b="1" dirty="0">
                <a:solidFill>
                  <a:srgbClr val="660066"/>
                </a:solidFill>
                <a:latin typeface="Candara" panose="020E0502030303020204" pitchFamily="34" charset="0"/>
                <a:ea typeface="Cambria" panose="02040503050406030204" pitchFamily="18" charset="0"/>
                <a:cs typeface="Times New Roman" panose="02020603050405020304" pitchFamily="18" charset="0"/>
              </a:rPr>
              <a:t>Cognition &amp; Aphasia: Consensus on reporting guidelines for consent for aphasia research</a:t>
            </a:r>
            <a:endParaRPr lang="en-GB" sz="2400" dirty="0">
              <a:solidFill>
                <a:srgbClr val="660066"/>
              </a:solidFill>
              <a:effectLst/>
              <a:latin typeface="Candara" panose="020E0502030303020204" pitchFamily="34" charset="0"/>
              <a:ea typeface="Cambria" panose="020405030504060302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F65C38DD-F378-50AA-BD90-6F850EFFC049}"/>
              </a:ext>
            </a:extLst>
          </p:cNvPr>
          <p:cNvSpPr>
            <a:spLocks noGrp="1"/>
          </p:cNvSpPr>
          <p:nvPr>
            <p:ph type="sldNum" sz="quarter" idx="12"/>
          </p:nvPr>
        </p:nvSpPr>
        <p:spPr/>
        <p:txBody>
          <a:bodyPr/>
          <a:lstStyle/>
          <a:p>
            <a:pPr>
              <a:defRPr/>
            </a:pPr>
            <a:fld id="{6548C49F-7C5F-4988-9808-73152869C23C}" type="slidenum">
              <a:rPr lang="en-GB" smtClean="0"/>
              <a:pPr>
                <a:defRPr/>
              </a:pPr>
              <a:t>11</a:t>
            </a:fld>
            <a:endParaRPr lang="en-GB" dirty="0"/>
          </a:p>
        </p:txBody>
      </p:sp>
      <p:sp>
        <p:nvSpPr>
          <p:cNvPr id="7" name="Footer Placeholder 1">
            <a:extLst>
              <a:ext uri="{FF2B5EF4-FFF2-40B4-BE49-F238E27FC236}">
                <a16:creationId xmlns:a16="http://schemas.microsoft.com/office/drawing/2014/main" id="{A58F5533-11B1-9B24-3C7E-E09F29FCA413}"/>
              </a:ext>
            </a:extLst>
          </p:cNvPr>
          <p:cNvSpPr>
            <a:spLocks noGrp="1"/>
          </p:cNvSpPr>
          <p:nvPr>
            <p:ph type="ftr" sz="quarter" idx="11"/>
          </p:nvPr>
        </p:nvSpPr>
        <p:spPr>
          <a:xfrm>
            <a:off x="2267744" y="6434218"/>
            <a:ext cx="4464496" cy="287257"/>
          </a:xfrm>
        </p:spPr>
        <p:txBody>
          <a:bodyPr/>
          <a:lstStyle/>
          <a:p>
            <a:pPr>
              <a:defRPr/>
            </a:pPr>
            <a:r>
              <a:rPr lang="en-IE" sz="1600" b="1" dirty="0">
                <a:solidFill>
                  <a:schemeClr val="tx2">
                    <a:lumMod val="90000"/>
                    <a:lumOff val="10000"/>
                  </a:schemeClr>
                </a:solidFill>
                <a:latin typeface="Book Antiqua" panose="02040602050305030304" pitchFamily="18" charset="0"/>
              </a:rPr>
              <a:t>CATs event – June 2026</a:t>
            </a:r>
            <a:endParaRPr lang="en-GB" sz="1600" b="1" dirty="0">
              <a:solidFill>
                <a:schemeClr val="tx2">
                  <a:lumMod val="90000"/>
                  <a:lumOff val="10000"/>
                </a:schemeClr>
              </a:solidFill>
              <a:latin typeface="Book Antiqua" panose="02040602050305030304" pitchFamily="18" charset="0"/>
            </a:endParaRPr>
          </a:p>
        </p:txBody>
      </p:sp>
      <p:sp>
        <p:nvSpPr>
          <p:cNvPr id="8" name="Rectangle 7">
            <a:extLst>
              <a:ext uri="{FF2B5EF4-FFF2-40B4-BE49-F238E27FC236}">
                <a16:creationId xmlns:a16="http://schemas.microsoft.com/office/drawing/2014/main" id="{8FA81863-54FC-C2E3-BEFC-040E9A0F6373}"/>
              </a:ext>
            </a:extLst>
          </p:cNvPr>
          <p:cNvSpPr/>
          <p:nvPr/>
        </p:nvSpPr>
        <p:spPr>
          <a:xfrm>
            <a:off x="179512" y="1556792"/>
            <a:ext cx="8784976" cy="4799559"/>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n>
                <a:solidFill>
                  <a:schemeClr val="accent5"/>
                </a:solidFill>
              </a:ln>
              <a:solidFill>
                <a:schemeClr val="bg1"/>
              </a:solidFill>
            </a:endParaRPr>
          </a:p>
        </p:txBody>
      </p:sp>
      <p:graphicFrame>
        <p:nvGraphicFramePr>
          <p:cNvPr id="10" name="Table 9">
            <a:extLst>
              <a:ext uri="{FF2B5EF4-FFF2-40B4-BE49-F238E27FC236}">
                <a16:creationId xmlns:a16="http://schemas.microsoft.com/office/drawing/2014/main" id="{160611D5-D930-0263-0C08-77CFCA677BB1}"/>
              </a:ext>
            </a:extLst>
          </p:cNvPr>
          <p:cNvGraphicFramePr>
            <a:graphicFrameLocks noGrp="1"/>
          </p:cNvGraphicFramePr>
          <p:nvPr>
            <p:extLst>
              <p:ext uri="{D42A27DB-BD31-4B8C-83A1-F6EECF244321}">
                <p14:modId xmlns:p14="http://schemas.microsoft.com/office/powerpoint/2010/main" val="1556083505"/>
              </p:ext>
            </p:extLst>
          </p:nvPr>
        </p:nvGraphicFramePr>
        <p:xfrm>
          <a:off x="323528" y="1556793"/>
          <a:ext cx="8496944" cy="4721690"/>
        </p:xfrm>
        <a:graphic>
          <a:graphicData uri="http://schemas.openxmlformats.org/drawingml/2006/table">
            <a:tbl>
              <a:tblPr firstRow="1" firstCol="1" bandRow="1"/>
              <a:tblGrid>
                <a:gridCol w="3077056">
                  <a:extLst>
                    <a:ext uri="{9D8B030D-6E8A-4147-A177-3AD203B41FA5}">
                      <a16:colId xmlns:a16="http://schemas.microsoft.com/office/drawing/2014/main" val="2795997997"/>
                    </a:ext>
                  </a:extLst>
                </a:gridCol>
                <a:gridCol w="1284219">
                  <a:extLst>
                    <a:ext uri="{9D8B030D-6E8A-4147-A177-3AD203B41FA5}">
                      <a16:colId xmlns:a16="http://schemas.microsoft.com/office/drawing/2014/main" val="1661034323"/>
                    </a:ext>
                  </a:extLst>
                </a:gridCol>
                <a:gridCol w="4135669">
                  <a:extLst>
                    <a:ext uri="{9D8B030D-6E8A-4147-A177-3AD203B41FA5}">
                      <a16:colId xmlns:a16="http://schemas.microsoft.com/office/drawing/2014/main" val="2575461973"/>
                    </a:ext>
                  </a:extLst>
                </a:gridCol>
              </a:tblGrid>
              <a:tr h="920199">
                <a:tc>
                  <a:txBody>
                    <a:bodyPr/>
                    <a:lstStyle/>
                    <a:p>
                      <a:pPr algn="ctr">
                        <a:lnSpc>
                          <a:spcPct val="106000"/>
                        </a:lnSpc>
                        <a:spcAft>
                          <a:spcPts val="80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523" marR="56523" marT="7850" marB="0">
                    <a:lnL>
                      <a:noFill/>
                    </a:lnL>
                    <a:lnR>
                      <a:noFill/>
                    </a:lnR>
                    <a:lnT>
                      <a:noFill/>
                    </a:lnT>
                    <a:lnB>
                      <a:noFill/>
                    </a:lnB>
                  </a:tcPr>
                </a:tc>
                <a:tc>
                  <a:txBody>
                    <a:bodyPr/>
                    <a:lstStyle/>
                    <a:p>
                      <a:pPr algn="ctr">
                        <a:lnSpc>
                          <a:spcPct val="106000"/>
                        </a:lnSpc>
                        <a:spcAft>
                          <a:spcPts val="800"/>
                        </a:spcAft>
                      </a:pPr>
                      <a:r>
                        <a:rPr lang="en-GB" sz="1600" kern="1200" dirty="0">
                          <a:solidFill>
                            <a:srgbClr val="006600"/>
                          </a:solidFill>
                          <a:effectLst/>
                          <a:latin typeface="Cambria" panose="02040503050406030204" pitchFamily="18"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523" marR="56523" marT="7850" marB="0">
                    <a:lnL>
                      <a:noFill/>
                    </a:lnL>
                    <a:lnR>
                      <a:noFill/>
                    </a:lnR>
                    <a:lnT>
                      <a:noFill/>
                    </a:lnT>
                    <a:lnB>
                      <a:noFill/>
                    </a:lnB>
                  </a:tcPr>
                </a:tc>
                <a:tc>
                  <a:txBody>
                    <a:bodyPr/>
                    <a:lstStyle/>
                    <a:p>
                      <a:pPr algn="r">
                        <a:lnSpc>
                          <a:spcPct val="107000"/>
                        </a:lnSpc>
                        <a:spcAft>
                          <a:spcPts val="800"/>
                        </a:spcAft>
                      </a:pP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Tuesday 30</a:t>
                      </a:r>
                      <a:r>
                        <a:rPr lang="en-GB" sz="1400" b="1" i="1" kern="1200" baseline="300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th</a:t>
                      </a: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 June 2026</a:t>
                      </a:r>
                      <a:endParaRPr lang="en-GB" sz="1400" dirty="0">
                        <a:effectLst/>
                        <a:latin typeface="Candara" panose="020E0502030303020204" pitchFamily="34" charset="0"/>
                        <a:ea typeface="Cambria" panose="02040503050406030204" pitchFamily="18" charset="0"/>
                        <a:cs typeface="Calibri" panose="020F0502020204030204" pitchFamily="34" charset="0"/>
                      </a:endParaRPr>
                    </a:p>
                    <a:p>
                      <a:pPr algn="r">
                        <a:lnSpc>
                          <a:spcPct val="107000"/>
                        </a:lnSpc>
                        <a:spcAft>
                          <a:spcPts val="800"/>
                        </a:spcAft>
                      </a:pP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15:00-16.00 </a:t>
                      </a:r>
                      <a:r>
                        <a:rPr lang="en-GB" sz="1400" b="0"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(EEST) </a:t>
                      </a:r>
                      <a:r>
                        <a:rPr lang="en-GB" sz="1400" b="1" i="1" kern="1200" dirty="0">
                          <a:solidFill>
                            <a:srgbClr val="006633"/>
                          </a:solidFill>
                          <a:effectLst/>
                          <a:latin typeface="Candara" panose="020E0502030303020204" pitchFamily="34" charset="0"/>
                          <a:ea typeface="Cambria" panose="02040503050406030204" pitchFamily="18" charset="0"/>
                          <a:cs typeface="Calibri" panose="020F0502020204030204" pitchFamily="34" charset="0"/>
                        </a:rPr>
                        <a:t>Check your time-zone </a:t>
                      </a:r>
                      <a:r>
                        <a:rPr lang="en-GB" sz="1400" b="1" i="1" kern="1200" dirty="0">
                          <a:solidFill>
                            <a:srgbClr val="3333FF"/>
                          </a:solidFill>
                          <a:effectLst/>
                          <a:latin typeface="Candara" panose="020E0502030303020204" pitchFamily="34" charset="0"/>
                          <a:ea typeface="Cambria" panose="02040503050406030204" pitchFamily="18" charset="0"/>
                          <a:cs typeface="Calibri" panose="020F0502020204030204" pitchFamily="34" charset="0"/>
                          <a:hlinkClick r:id="rId3">
                            <a:extLst>
                              <a:ext uri="{A12FA001-AC4F-418D-AE19-62706E023703}">
                                <ahyp:hlinkClr xmlns:ahyp="http://schemas.microsoft.com/office/drawing/2018/hyperlinkcolor" val="tx"/>
                              </a:ext>
                            </a:extLst>
                          </a:hlinkClick>
                        </a:rPr>
                        <a:t>here</a:t>
                      </a:r>
                      <a:endParaRPr lang="en-GB" sz="1400" b="1" i="1" kern="1200" dirty="0">
                        <a:solidFill>
                          <a:srgbClr val="3333FF"/>
                        </a:solidFill>
                        <a:effectLst/>
                        <a:latin typeface="Candara" panose="020E0502030303020204" pitchFamily="34" charset="0"/>
                        <a:ea typeface="Cambria" panose="02040503050406030204" pitchFamily="18" charset="0"/>
                        <a:cs typeface="Calibri" panose="020F0502020204030204" pitchFamily="34" charset="0"/>
                      </a:endParaRPr>
                    </a:p>
                    <a:p>
                      <a:pPr algn="r">
                        <a:lnSpc>
                          <a:spcPct val="107000"/>
                        </a:lnSpc>
                        <a:spcAft>
                          <a:spcPts val="800"/>
                        </a:spcAft>
                      </a:pPr>
                      <a:r>
                        <a:rPr lang="en-GB" sz="1200" kern="1200" dirty="0">
                          <a:solidFill>
                            <a:srgbClr val="0000FF"/>
                          </a:solidFill>
                          <a:effectLst/>
                          <a:latin typeface="Cambria" panose="02040503050406030204" pitchFamily="18" charset="0"/>
                          <a:ea typeface="Cambria" panose="02040503050406030204" pitchFamily="18" charset="0"/>
                          <a:cs typeface="Times New Roman" panose="02020603050405020304" pitchFamily="18" charset="0"/>
                        </a:rPr>
                        <a:t> </a:t>
                      </a:r>
                      <a:endParaRPr lang="en-GB" sz="900" dirty="0">
                        <a:effectLst/>
                        <a:latin typeface="Cambria" panose="02040503050406030204" pitchFamily="18" charset="0"/>
                        <a:ea typeface="Cambria" panose="02040503050406030204" pitchFamily="18" charset="0"/>
                        <a:cs typeface="Times New Roman" panose="02020603050405020304" pitchFamily="18" charset="0"/>
                      </a:endParaRPr>
                    </a:p>
                  </a:txBody>
                  <a:tcPr marL="56523" marR="56523" marT="7850" marB="0">
                    <a:lnL>
                      <a:noFill/>
                    </a:lnL>
                    <a:lnR>
                      <a:noFill/>
                    </a:lnR>
                    <a:lnT>
                      <a:noFill/>
                    </a:lnT>
                    <a:lnB>
                      <a:noFill/>
                    </a:lnB>
                  </a:tcPr>
                </a:tc>
                <a:extLst>
                  <a:ext uri="{0D108BD9-81ED-4DB2-BD59-A6C34878D82A}">
                    <a16:rowId xmlns:a16="http://schemas.microsoft.com/office/drawing/2014/main" val="3594646573"/>
                  </a:ext>
                </a:extLst>
              </a:tr>
              <a:tr h="3801491">
                <a:tc gridSpan="3">
                  <a:txBody>
                    <a:bodyPr/>
                    <a:lstStyle/>
                    <a:p>
                      <a:pPr>
                        <a:lnSpc>
                          <a:spcPct val="106000"/>
                        </a:lnSpc>
                        <a:spcAft>
                          <a:spcPts val="800"/>
                        </a:spcAft>
                      </a:pPr>
                      <a:r>
                        <a:rPr lang="en-GB" sz="1600" b="1"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Host: </a:t>
                      </a:r>
                      <a:r>
                        <a:rPr lang="en-GB"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Dr Anna Volkmer [GB]</a:t>
                      </a:r>
                      <a:endParaRPr lang="en-GB" sz="1600" b="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endParaRPr lang="en-US"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r>
                        <a:rPr lang="en-US"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All attendees at the meeting, in person and online, are invited to participate in a nominal group technique consensus task. We would like to identify and vote on what we feel should be reported in research to demonstrate how people with aphasia were supported to consent.  CATs members will then be invited to become co-authors of the paper.</a:t>
                      </a:r>
                      <a:endParaRPr lang="en-GB"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endParaRPr lang="en-GB" sz="14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endParaRPr lang="en-GB" sz="14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endParaRPr lang="en-GB" sz="14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endParaRPr lang="en-GB" sz="14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br>
                        <a:rPr lang="nl-NL" sz="1400" dirty="0"/>
                      </a:br>
                      <a:endParaRPr lang="nl-NL" sz="1400" dirty="0"/>
                    </a:p>
                  </a:txBody>
                  <a:tcPr marL="56523" marR="56523" marT="7850" marB="0">
                    <a:lnL>
                      <a:noFill/>
                    </a:lnL>
                    <a:lnR>
                      <a:noFill/>
                    </a:lnR>
                    <a:lnT>
                      <a:noFill/>
                    </a:lnT>
                    <a:lnB>
                      <a:noFill/>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133798498"/>
                  </a:ext>
                </a:extLst>
              </a:tr>
            </a:tbl>
          </a:graphicData>
        </a:graphic>
      </p:graphicFrame>
    </p:spTree>
    <p:extLst>
      <p:ext uri="{BB962C8B-B14F-4D97-AF65-F5344CB8AC3E}">
        <p14:creationId xmlns:p14="http://schemas.microsoft.com/office/powerpoint/2010/main" val="3511138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395051-CBD8-FB70-B129-494A5A74D1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F42969-6632-2EB0-02BE-FEC4740DA5A2}"/>
              </a:ext>
            </a:extLst>
          </p:cNvPr>
          <p:cNvSpPr>
            <a:spLocks noGrp="1"/>
          </p:cNvSpPr>
          <p:nvPr>
            <p:ph type="title"/>
          </p:nvPr>
        </p:nvSpPr>
        <p:spPr>
          <a:xfrm>
            <a:off x="457200" y="246856"/>
            <a:ext cx="6635080" cy="949896"/>
          </a:xfrm>
        </p:spPr>
        <p:txBody>
          <a:bodyPr>
            <a:normAutofit/>
          </a:bodyPr>
          <a:lstStyle/>
          <a:p>
            <a:pPr>
              <a:lnSpc>
                <a:spcPct val="106000"/>
              </a:lnSpc>
              <a:spcAft>
                <a:spcPts val="800"/>
              </a:spcAft>
            </a:pPr>
            <a:r>
              <a:rPr lang="en-US" sz="2400" b="1" dirty="0">
                <a:solidFill>
                  <a:srgbClr val="660066"/>
                </a:solidFill>
                <a:latin typeface="Candara" panose="020E0502030303020204" pitchFamily="34" charset="0"/>
                <a:ea typeface="Cambria" panose="02040503050406030204" pitchFamily="18" charset="0"/>
                <a:cs typeface="Times New Roman" panose="02020603050405020304" pitchFamily="18" charset="0"/>
              </a:rPr>
              <a:t>Multilingual Aphasia project (MAP)</a:t>
            </a:r>
            <a:endParaRPr lang="en-GB" sz="2400" dirty="0">
              <a:solidFill>
                <a:srgbClr val="660066"/>
              </a:solidFill>
              <a:effectLst/>
              <a:latin typeface="Candara" panose="020E0502030303020204" pitchFamily="34" charset="0"/>
              <a:ea typeface="Cambria" panose="020405030504060302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3E255A0B-D74E-A4AD-89AA-7C05CD6D2A15}"/>
              </a:ext>
            </a:extLst>
          </p:cNvPr>
          <p:cNvSpPr>
            <a:spLocks noGrp="1"/>
          </p:cNvSpPr>
          <p:nvPr>
            <p:ph type="sldNum" sz="quarter" idx="12"/>
          </p:nvPr>
        </p:nvSpPr>
        <p:spPr/>
        <p:txBody>
          <a:bodyPr/>
          <a:lstStyle/>
          <a:p>
            <a:pPr>
              <a:defRPr/>
            </a:pPr>
            <a:fld id="{6548C49F-7C5F-4988-9808-73152869C23C}" type="slidenum">
              <a:rPr lang="en-GB" smtClean="0"/>
              <a:pPr>
                <a:defRPr/>
              </a:pPr>
              <a:t>12</a:t>
            </a:fld>
            <a:endParaRPr lang="en-GB" dirty="0"/>
          </a:p>
        </p:txBody>
      </p:sp>
      <p:sp>
        <p:nvSpPr>
          <p:cNvPr id="7" name="Footer Placeholder 1">
            <a:extLst>
              <a:ext uri="{FF2B5EF4-FFF2-40B4-BE49-F238E27FC236}">
                <a16:creationId xmlns:a16="http://schemas.microsoft.com/office/drawing/2014/main" id="{9BA9C00C-6335-D2FC-A6D5-762299A1F67E}"/>
              </a:ext>
            </a:extLst>
          </p:cNvPr>
          <p:cNvSpPr>
            <a:spLocks noGrp="1"/>
          </p:cNvSpPr>
          <p:nvPr>
            <p:ph type="ftr" sz="quarter" idx="11"/>
          </p:nvPr>
        </p:nvSpPr>
        <p:spPr>
          <a:xfrm>
            <a:off x="2267744" y="6434218"/>
            <a:ext cx="4464496" cy="287257"/>
          </a:xfrm>
        </p:spPr>
        <p:txBody>
          <a:bodyPr/>
          <a:lstStyle/>
          <a:p>
            <a:pPr>
              <a:defRPr/>
            </a:pPr>
            <a:r>
              <a:rPr lang="en-IE" sz="1600" b="1" dirty="0">
                <a:solidFill>
                  <a:schemeClr val="tx2">
                    <a:lumMod val="90000"/>
                    <a:lumOff val="10000"/>
                  </a:schemeClr>
                </a:solidFill>
                <a:latin typeface="Book Antiqua" panose="02040602050305030304" pitchFamily="18" charset="0"/>
              </a:rPr>
              <a:t>CATs event – June 2026</a:t>
            </a:r>
            <a:endParaRPr lang="en-GB" sz="1600" b="1" dirty="0">
              <a:solidFill>
                <a:schemeClr val="tx2">
                  <a:lumMod val="90000"/>
                  <a:lumOff val="10000"/>
                </a:schemeClr>
              </a:solidFill>
              <a:latin typeface="Book Antiqua" panose="02040602050305030304" pitchFamily="18" charset="0"/>
            </a:endParaRPr>
          </a:p>
        </p:txBody>
      </p:sp>
      <p:sp>
        <p:nvSpPr>
          <p:cNvPr id="8" name="Rectangle 7">
            <a:extLst>
              <a:ext uri="{FF2B5EF4-FFF2-40B4-BE49-F238E27FC236}">
                <a16:creationId xmlns:a16="http://schemas.microsoft.com/office/drawing/2014/main" id="{B2E3DA1E-782B-2D0F-C29D-7C6A8105C846}"/>
              </a:ext>
            </a:extLst>
          </p:cNvPr>
          <p:cNvSpPr/>
          <p:nvPr/>
        </p:nvSpPr>
        <p:spPr>
          <a:xfrm>
            <a:off x="179512" y="1556792"/>
            <a:ext cx="8784976" cy="4799559"/>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n>
                <a:solidFill>
                  <a:schemeClr val="accent5"/>
                </a:solidFill>
              </a:ln>
              <a:solidFill>
                <a:schemeClr val="bg1"/>
              </a:solidFill>
            </a:endParaRPr>
          </a:p>
        </p:txBody>
      </p:sp>
      <p:graphicFrame>
        <p:nvGraphicFramePr>
          <p:cNvPr id="10" name="Table 9">
            <a:extLst>
              <a:ext uri="{FF2B5EF4-FFF2-40B4-BE49-F238E27FC236}">
                <a16:creationId xmlns:a16="http://schemas.microsoft.com/office/drawing/2014/main" id="{6B637950-9883-DCC2-7550-00313A1AE2EC}"/>
              </a:ext>
            </a:extLst>
          </p:cNvPr>
          <p:cNvGraphicFramePr>
            <a:graphicFrameLocks noGrp="1"/>
          </p:cNvGraphicFramePr>
          <p:nvPr>
            <p:extLst>
              <p:ext uri="{D42A27DB-BD31-4B8C-83A1-F6EECF244321}">
                <p14:modId xmlns:p14="http://schemas.microsoft.com/office/powerpoint/2010/main" val="4232235389"/>
              </p:ext>
            </p:extLst>
          </p:nvPr>
        </p:nvGraphicFramePr>
        <p:xfrm>
          <a:off x="323528" y="1556793"/>
          <a:ext cx="8496944" cy="4950520"/>
        </p:xfrm>
        <a:graphic>
          <a:graphicData uri="http://schemas.openxmlformats.org/drawingml/2006/table">
            <a:tbl>
              <a:tblPr firstRow="1" firstCol="1" bandRow="1"/>
              <a:tblGrid>
                <a:gridCol w="3077056">
                  <a:extLst>
                    <a:ext uri="{9D8B030D-6E8A-4147-A177-3AD203B41FA5}">
                      <a16:colId xmlns:a16="http://schemas.microsoft.com/office/drawing/2014/main" val="2795997997"/>
                    </a:ext>
                  </a:extLst>
                </a:gridCol>
                <a:gridCol w="1284219">
                  <a:extLst>
                    <a:ext uri="{9D8B030D-6E8A-4147-A177-3AD203B41FA5}">
                      <a16:colId xmlns:a16="http://schemas.microsoft.com/office/drawing/2014/main" val="1661034323"/>
                    </a:ext>
                  </a:extLst>
                </a:gridCol>
                <a:gridCol w="4135669">
                  <a:extLst>
                    <a:ext uri="{9D8B030D-6E8A-4147-A177-3AD203B41FA5}">
                      <a16:colId xmlns:a16="http://schemas.microsoft.com/office/drawing/2014/main" val="2575461973"/>
                    </a:ext>
                  </a:extLst>
                </a:gridCol>
              </a:tblGrid>
              <a:tr h="920199">
                <a:tc>
                  <a:txBody>
                    <a:bodyPr/>
                    <a:lstStyle/>
                    <a:p>
                      <a:pPr algn="ctr">
                        <a:lnSpc>
                          <a:spcPct val="106000"/>
                        </a:lnSpc>
                        <a:spcAft>
                          <a:spcPts val="80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523" marR="56523" marT="7850" marB="0">
                    <a:lnL>
                      <a:noFill/>
                    </a:lnL>
                    <a:lnR>
                      <a:noFill/>
                    </a:lnR>
                    <a:lnT>
                      <a:noFill/>
                    </a:lnT>
                    <a:lnB>
                      <a:noFill/>
                    </a:lnB>
                  </a:tcPr>
                </a:tc>
                <a:tc>
                  <a:txBody>
                    <a:bodyPr/>
                    <a:lstStyle/>
                    <a:p>
                      <a:pPr algn="ctr">
                        <a:lnSpc>
                          <a:spcPct val="106000"/>
                        </a:lnSpc>
                        <a:spcAft>
                          <a:spcPts val="800"/>
                        </a:spcAft>
                      </a:pPr>
                      <a:r>
                        <a:rPr lang="en-GB" sz="1600" kern="1200" dirty="0">
                          <a:solidFill>
                            <a:srgbClr val="006600"/>
                          </a:solidFill>
                          <a:effectLst/>
                          <a:latin typeface="Cambria" panose="02040503050406030204" pitchFamily="18"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523" marR="56523" marT="7850" marB="0">
                    <a:lnL>
                      <a:noFill/>
                    </a:lnL>
                    <a:lnR>
                      <a:noFill/>
                    </a:lnR>
                    <a:lnT>
                      <a:noFill/>
                    </a:lnT>
                    <a:lnB>
                      <a:noFill/>
                    </a:lnB>
                  </a:tcPr>
                </a:tc>
                <a:tc>
                  <a:txBody>
                    <a:bodyPr/>
                    <a:lstStyle/>
                    <a:p>
                      <a:pPr algn="r">
                        <a:lnSpc>
                          <a:spcPct val="107000"/>
                        </a:lnSpc>
                        <a:spcAft>
                          <a:spcPts val="800"/>
                        </a:spcAft>
                      </a:pP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Tuesday 30</a:t>
                      </a:r>
                      <a:r>
                        <a:rPr lang="en-GB" sz="1400" b="1" i="1" kern="1200" baseline="300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th</a:t>
                      </a: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 June 2026</a:t>
                      </a:r>
                      <a:endParaRPr lang="en-GB" sz="1400" dirty="0">
                        <a:effectLst/>
                        <a:latin typeface="Candara" panose="020E0502030303020204" pitchFamily="34" charset="0"/>
                        <a:ea typeface="Cambria" panose="02040503050406030204" pitchFamily="18" charset="0"/>
                        <a:cs typeface="Calibri" panose="020F0502020204030204" pitchFamily="34" charset="0"/>
                      </a:endParaRPr>
                    </a:p>
                    <a:p>
                      <a:pPr algn="r">
                        <a:lnSpc>
                          <a:spcPct val="107000"/>
                        </a:lnSpc>
                        <a:spcAft>
                          <a:spcPts val="800"/>
                        </a:spcAft>
                      </a:pP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16:00-17.00 </a:t>
                      </a:r>
                      <a:r>
                        <a:rPr lang="en-GB" sz="1400" b="0"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(EEST) </a:t>
                      </a:r>
                      <a:r>
                        <a:rPr lang="en-GB" sz="1400" b="1" i="1" kern="1200" dirty="0">
                          <a:solidFill>
                            <a:srgbClr val="006633"/>
                          </a:solidFill>
                          <a:effectLst/>
                          <a:latin typeface="Candara" panose="020E0502030303020204" pitchFamily="34" charset="0"/>
                          <a:ea typeface="Cambria" panose="02040503050406030204" pitchFamily="18" charset="0"/>
                          <a:cs typeface="Calibri" panose="020F0502020204030204" pitchFamily="34" charset="0"/>
                        </a:rPr>
                        <a:t>Check your time-zone </a:t>
                      </a:r>
                      <a:r>
                        <a:rPr lang="en-GB" sz="1400" b="1" i="1" kern="1200" dirty="0">
                          <a:solidFill>
                            <a:srgbClr val="3333FF"/>
                          </a:solidFill>
                          <a:effectLst/>
                          <a:latin typeface="Candara" panose="020E0502030303020204" pitchFamily="34" charset="0"/>
                          <a:ea typeface="Cambria" panose="02040503050406030204" pitchFamily="18" charset="0"/>
                          <a:cs typeface="Calibri" panose="020F0502020204030204" pitchFamily="34" charset="0"/>
                          <a:hlinkClick r:id="rId3">
                            <a:extLst>
                              <a:ext uri="{A12FA001-AC4F-418D-AE19-62706E023703}">
                                <ahyp:hlinkClr xmlns:ahyp="http://schemas.microsoft.com/office/drawing/2018/hyperlinkcolor" val="tx"/>
                              </a:ext>
                            </a:extLst>
                          </a:hlinkClick>
                        </a:rPr>
                        <a:t>here</a:t>
                      </a:r>
                      <a:endParaRPr lang="en-GB" sz="1400" b="1" i="1" kern="1200" dirty="0">
                        <a:solidFill>
                          <a:srgbClr val="3333FF"/>
                        </a:solidFill>
                        <a:effectLst/>
                        <a:latin typeface="Candara" panose="020E0502030303020204" pitchFamily="34" charset="0"/>
                        <a:ea typeface="Cambria" panose="02040503050406030204" pitchFamily="18" charset="0"/>
                        <a:cs typeface="Calibri" panose="020F0502020204030204" pitchFamily="34" charset="0"/>
                      </a:endParaRPr>
                    </a:p>
                    <a:p>
                      <a:pPr algn="r">
                        <a:lnSpc>
                          <a:spcPct val="107000"/>
                        </a:lnSpc>
                        <a:spcAft>
                          <a:spcPts val="800"/>
                        </a:spcAft>
                      </a:pPr>
                      <a:r>
                        <a:rPr lang="en-GB" sz="1200" kern="1200" dirty="0">
                          <a:solidFill>
                            <a:srgbClr val="0000FF"/>
                          </a:solidFill>
                          <a:effectLst/>
                          <a:latin typeface="Cambria" panose="02040503050406030204" pitchFamily="18" charset="0"/>
                          <a:ea typeface="Cambria" panose="02040503050406030204" pitchFamily="18" charset="0"/>
                          <a:cs typeface="Times New Roman" panose="02020603050405020304" pitchFamily="18" charset="0"/>
                        </a:rPr>
                        <a:t> </a:t>
                      </a:r>
                      <a:endParaRPr lang="en-GB" sz="900" dirty="0">
                        <a:effectLst/>
                        <a:latin typeface="Cambria" panose="02040503050406030204" pitchFamily="18" charset="0"/>
                        <a:ea typeface="Cambria" panose="02040503050406030204" pitchFamily="18" charset="0"/>
                        <a:cs typeface="Times New Roman" panose="02020603050405020304" pitchFamily="18" charset="0"/>
                      </a:endParaRPr>
                    </a:p>
                  </a:txBody>
                  <a:tcPr marL="56523" marR="56523" marT="7850" marB="0">
                    <a:lnL>
                      <a:noFill/>
                    </a:lnL>
                    <a:lnR>
                      <a:noFill/>
                    </a:lnR>
                    <a:lnT>
                      <a:noFill/>
                    </a:lnT>
                    <a:lnB>
                      <a:noFill/>
                    </a:lnB>
                  </a:tcPr>
                </a:tc>
                <a:extLst>
                  <a:ext uri="{0D108BD9-81ED-4DB2-BD59-A6C34878D82A}">
                    <a16:rowId xmlns:a16="http://schemas.microsoft.com/office/drawing/2014/main" val="3594646573"/>
                  </a:ext>
                </a:extLst>
              </a:tr>
              <a:tr h="3801491">
                <a:tc gridSpan="3">
                  <a:txBody>
                    <a:bodyPr/>
                    <a:lstStyle/>
                    <a:p>
                      <a:pPr>
                        <a:lnSpc>
                          <a:spcPct val="106000"/>
                        </a:lnSpc>
                        <a:spcAft>
                          <a:spcPts val="800"/>
                        </a:spcAft>
                      </a:pPr>
                      <a:r>
                        <a:rPr lang="en-GB" sz="1600" b="1"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Hosts: </a:t>
                      </a:r>
                      <a:r>
                        <a:rPr lang="en-GB"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Dr Monica </a:t>
                      </a:r>
                      <a:r>
                        <a:rPr lang="en-GB" sz="1600" b="0" kern="1200" dirty="0" err="1">
                          <a:solidFill>
                            <a:srgbClr val="660066"/>
                          </a:solidFill>
                          <a:effectLst/>
                          <a:latin typeface="Candara" panose="020E0502030303020204" pitchFamily="34" charset="0"/>
                          <a:ea typeface="Cambria" panose="02040503050406030204" pitchFamily="18" charset="0"/>
                          <a:cs typeface="Calibri" panose="020F0502020204030204" pitchFamily="34" charset="0"/>
                        </a:rPr>
                        <a:t>Norvik</a:t>
                      </a:r>
                      <a:r>
                        <a:rPr lang="en-GB"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 [NO], Dr John Pierce [AU] and Dr Valantis </a:t>
                      </a:r>
                      <a:r>
                        <a:rPr lang="en-GB" sz="1600" b="0" kern="1200" dirty="0" err="1">
                          <a:solidFill>
                            <a:srgbClr val="660066"/>
                          </a:solidFill>
                          <a:effectLst/>
                          <a:latin typeface="Candara" panose="020E0502030303020204" pitchFamily="34" charset="0"/>
                          <a:ea typeface="Cambria" panose="02040503050406030204" pitchFamily="18" charset="0"/>
                          <a:cs typeface="Calibri" panose="020F0502020204030204" pitchFamily="34" charset="0"/>
                        </a:rPr>
                        <a:t>Fyndanis</a:t>
                      </a:r>
                      <a:r>
                        <a:rPr lang="en-GB"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 [GR]</a:t>
                      </a:r>
                    </a:p>
                    <a:p>
                      <a:endParaRPr lang="en-US"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pPr marL="0" algn="l" defTabSz="914400" rtl="0" eaLnBrk="1" latinLnBrk="0" hangingPunct="1"/>
                      <a:r>
                        <a:rPr lang="en-GB" sz="14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The Multilingual Aphasia Project (MAP) currently includes 32 members from 17 different countries, with only a small number based outside Europe. The majority of members are affiliated with WG2, we aim to broaden participation by welcoming members from other WGs and from a wider range of countries, particularly outside Europe. </a:t>
                      </a:r>
                    </a:p>
                    <a:p>
                      <a:pPr marL="0" algn="l" defTabSz="914400" rtl="0" eaLnBrk="1" latinLnBrk="0" hangingPunct="1"/>
                      <a:r>
                        <a:rPr lang="en-GB" sz="14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This session will introduce the MAP group’s ongoing work drawing on findings from the global MAP survey. More specifically, we will present two sub‑projects currently involving all MAP members. Rather than providing detailed project reports, the session’s aim is to discuss shared questions and how MAP projects can support and integrate with broader work across CATs.</a:t>
                      </a:r>
                    </a:p>
                    <a:p>
                      <a:pPr marL="0" algn="l" defTabSz="914400" rtl="0" eaLnBrk="1" latinLnBrk="0" hangingPunct="1"/>
                      <a:r>
                        <a:rPr lang="en-GB" sz="14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We will briefly outline a sub‑project developing a language-background questionnaire tailored for multilingual individuals with aphasia, including its aims, current progress, and plans for longer-term use. We will also present early work on best-practice recommendations for multilingual aphasia, pointing to gaps in existing guidelines, such as limited psychometric robustness, as well areas where input from the rest of CATs is particularly important.</a:t>
                      </a:r>
                    </a:p>
                    <a:p>
                      <a:pPr marL="0" algn="l" defTabSz="914400" rtl="0" eaLnBrk="1" latinLnBrk="0" hangingPunct="1"/>
                      <a:r>
                        <a:rPr lang="en-GB" sz="14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The session will include discussion and feedback from the network to help inform the next steps of both projects.</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txBody>
                  <a:tcPr marL="56523" marR="56523" marT="7850" marB="0">
                    <a:lnL>
                      <a:noFill/>
                    </a:lnL>
                    <a:lnR>
                      <a:noFill/>
                    </a:lnR>
                    <a:lnT>
                      <a:noFill/>
                    </a:lnT>
                    <a:lnB>
                      <a:noFill/>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133798498"/>
                  </a:ext>
                </a:extLst>
              </a:tr>
            </a:tbl>
          </a:graphicData>
        </a:graphic>
      </p:graphicFrame>
    </p:spTree>
    <p:extLst>
      <p:ext uri="{BB962C8B-B14F-4D97-AF65-F5344CB8AC3E}">
        <p14:creationId xmlns:p14="http://schemas.microsoft.com/office/powerpoint/2010/main" val="4123548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6856"/>
            <a:ext cx="6635080" cy="949896"/>
          </a:xfrm>
        </p:spPr>
        <p:txBody>
          <a:bodyPr>
            <a:normAutofit/>
          </a:bodyPr>
          <a:lstStyle/>
          <a:p>
            <a:pPr>
              <a:lnSpc>
                <a:spcPct val="106000"/>
              </a:lnSpc>
              <a:spcAft>
                <a:spcPts val="800"/>
              </a:spcAft>
            </a:pPr>
            <a:r>
              <a:rPr lang="en-US" sz="2400" b="1" dirty="0">
                <a:solidFill>
                  <a:srgbClr val="660066"/>
                </a:solidFill>
                <a:latin typeface="Candara" panose="020E0502030303020204" pitchFamily="34" charset="0"/>
                <a:ea typeface="Cambria" panose="02040503050406030204" pitchFamily="18" charset="0"/>
                <a:cs typeface="Times New Roman" panose="02020603050405020304" pitchFamily="18" charset="0"/>
              </a:rPr>
              <a:t>ESR/JSR lightning talks &amp; networking session</a:t>
            </a:r>
            <a:endParaRPr lang="en-GB" sz="2400" dirty="0">
              <a:solidFill>
                <a:srgbClr val="660066"/>
              </a:solidFill>
              <a:effectLst/>
              <a:latin typeface="Candara" panose="020E0502030303020204" pitchFamily="34" charset="0"/>
              <a:ea typeface="Cambria" panose="020405030504060302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a:defRPr/>
            </a:pPr>
            <a:fld id="{6548C49F-7C5F-4988-9808-73152869C23C}" type="slidenum">
              <a:rPr lang="en-GB" smtClean="0"/>
              <a:pPr>
                <a:defRPr/>
              </a:pPr>
              <a:t>13</a:t>
            </a:fld>
            <a:endParaRPr lang="en-GB" dirty="0"/>
          </a:p>
        </p:txBody>
      </p:sp>
      <p:sp>
        <p:nvSpPr>
          <p:cNvPr id="7" name="Footer Placeholder 1">
            <a:extLst>
              <a:ext uri="{FF2B5EF4-FFF2-40B4-BE49-F238E27FC236}">
                <a16:creationId xmlns:a16="http://schemas.microsoft.com/office/drawing/2014/main" id="{3438B275-4D4E-46D8-A412-CAF942AE41EA}"/>
              </a:ext>
            </a:extLst>
          </p:cNvPr>
          <p:cNvSpPr>
            <a:spLocks noGrp="1"/>
          </p:cNvSpPr>
          <p:nvPr>
            <p:ph type="ftr" sz="quarter" idx="11"/>
          </p:nvPr>
        </p:nvSpPr>
        <p:spPr>
          <a:xfrm>
            <a:off x="2267744" y="6434218"/>
            <a:ext cx="4464496" cy="287257"/>
          </a:xfrm>
        </p:spPr>
        <p:txBody>
          <a:bodyPr/>
          <a:lstStyle/>
          <a:p>
            <a:pPr>
              <a:defRPr/>
            </a:pPr>
            <a:r>
              <a:rPr lang="en-IE" sz="1600" b="1" dirty="0">
                <a:solidFill>
                  <a:schemeClr val="tx2">
                    <a:lumMod val="90000"/>
                    <a:lumOff val="10000"/>
                  </a:schemeClr>
                </a:solidFill>
                <a:latin typeface="Book Antiqua" panose="02040602050305030304" pitchFamily="18" charset="0"/>
              </a:rPr>
              <a:t>CATs event – June 2026</a:t>
            </a:r>
            <a:endParaRPr lang="en-GB" sz="1600" b="1" dirty="0">
              <a:solidFill>
                <a:schemeClr val="tx2">
                  <a:lumMod val="90000"/>
                  <a:lumOff val="10000"/>
                </a:schemeClr>
              </a:solidFill>
              <a:latin typeface="Book Antiqua" panose="02040602050305030304" pitchFamily="18" charset="0"/>
            </a:endParaRPr>
          </a:p>
        </p:txBody>
      </p:sp>
      <p:sp>
        <p:nvSpPr>
          <p:cNvPr id="8" name="Rectangle 7">
            <a:extLst>
              <a:ext uri="{FF2B5EF4-FFF2-40B4-BE49-F238E27FC236}">
                <a16:creationId xmlns:a16="http://schemas.microsoft.com/office/drawing/2014/main" id="{8CF71E99-2188-4043-96BB-322F419E07B8}"/>
              </a:ext>
            </a:extLst>
          </p:cNvPr>
          <p:cNvSpPr/>
          <p:nvPr/>
        </p:nvSpPr>
        <p:spPr>
          <a:xfrm>
            <a:off x="179512" y="1556792"/>
            <a:ext cx="8784976" cy="4799559"/>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n>
                <a:solidFill>
                  <a:schemeClr val="accent5"/>
                </a:solidFill>
              </a:ln>
              <a:solidFill>
                <a:schemeClr val="bg1"/>
              </a:solidFill>
            </a:endParaRPr>
          </a:p>
        </p:txBody>
      </p:sp>
      <p:graphicFrame>
        <p:nvGraphicFramePr>
          <p:cNvPr id="10" name="Table 9">
            <a:extLst>
              <a:ext uri="{FF2B5EF4-FFF2-40B4-BE49-F238E27FC236}">
                <a16:creationId xmlns:a16="http://schemas.microsoft.com/office/drawing/2014/main" id="{95DCC679-2C06-6C66-CB5D-7C12918F4739}"/>
              </a:ext>
            </a:extLst>
          </p:cNvPr>
          <p:cNvGraphicFramePr>
            <a:graphicFrameLocks noGrp="1"/>
          </p:cNvGraphicFramePr>
          <p:nvPr>
            <p:extLst>
              <p:ext uri="{D42A27DB-BD31-4B8C-83A1-F6EECF244321}">
                <p14:modId xmlns:p14="http://schemas.microsoft.com/office/powerpoint/2010/main" val="1563285944"/>
              </p:ext>
            </p:extLst>
          </p:nvPr>
        </p:nvGraphicFramePr>
        <p:xfrm>
          <a:off x="323528" y="1556793"/>
          <a:ext cx="8496944" cy="5003154"/>
        </p:xfrm>
        <a:graphic>
          <a:graphicData uri="http://schemas.openxmlformats.org/drawingml/2006/table">
            <a:tbl>
              <a:tblPr firstRow="1" firstCol="1" bandRow="1"/>
              <a:tblGrid>
                <a:gridCol w="3077056">
                  <a:extLst>
                    <a:ext uri="{9D8B030D-6E8A-4147-A177-3AD203B41FA5}">
                      <a16:colId xmlns:a16="http://schemas.microsoft.com/office/drawing/2014/main" val="2795997997"/>
                    </a:ext>
                  </a:extLst>
                </a:gridCol>
                <a:gridCol w="1284219">
                  <a:extLst>
                    <a:ext uri="{9D8B030D-6E8A-4147-A177-3AD203B41FA5}">
                      <a16:colId xmlns:a16="http://schemas.microsoft.com/office/drawing/2014/main" val="1661034323"/>
                    </a:ext>
                  </a:extLst>
                </a:gridCol>
                <a:gridCol w="4135669">
                  <a:extLst>
                    <a:ext uri="{9D8B030D-6E8A-4147-A177-3AD203B41FA5}">
                      <a16:colId xmlns:a16="http://schemas.microsoft.com/office/drawing/2014/main" val="2575461973"/>
                    </a:ext>
                  </a:extLst>
                </a:gridCol>
              </a:tblGrid>
              <a:tr h="246017">
                <a:tc>
                  <a:txBody>
                    <a:bodyPr/>
                    <a:lstStyle/>
                    <a:p>
                      <a:pPr algn="ctr">
                        <a:lnSpc>
                          <a:spcPct val="106000"/>
                        </a:lnSpc>
                        <a:spcAft>
                          <a:spcPts val="80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523" marR="56523" marT="7850" marB="0">
                    <a:lnL>
                      <a:noFill/>
                    </a:lnL>
                    <a:lnR>
                      <a:noFill/>
                    </a:lnR>
                    <a:lnT>
                      <a:noFill/>
                    </a:lnT>
                    <a:lnB>
                      <a:noFill/>
                    </a:lnB>
                  </a:tcPr>
                </a:tc>
                <a:tc>
                  <a:txBody>
                    <a:bodyPr/>
                    <a:lstStyle/>
                    <a:p>
                      <a:pPr algn="ctr">
                        <a:lnSpc>
                          <a:spcPct val="106000"/>
                        </a:lnSpc>
                        <a:spcAft>
                          <a:spcPts val="800"/>
                        </a:spcAft>
                      </a:pPr>
                      <a:r>
                        <a:rPr lang="en-GB" sz="1600" kern="1200" dirty="0">
                          <a:solidFill>
                            <a:srgbClr val="006600"/>
                          </a:solidFill>
                          <a:effectLst/>
                          <a:latin typeface="Cambria" panose="02040503050406030204" pitchFamily="18"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523" marR="56523" marT="7850" marB="0">
                    <a:lnL>
                      <a:noFill/>
                    </a:lnL>
                    <a:lnR>
                      <a:noFill/>
                    </a:lnR>
                    <a:lnT>
                      <a:noFill/>
                    </a:lnT>
                    <a:lnB>
                      <a:noFill/>
                    </a:lnB>
                  </a:tcPr>
                </a:tc>
                <a:tc>
                  <a:txBody>
                    <a:bodyPr/>
                    <a:lstStyle/>
                    <a:p>
                      <a:pPr algn="r">
                        <a:lnSpc>
                          <a:spcPct val="107000"/>
                        </a:lnSpc>
                        <a:spcAft>
                          <a:spcPts val="800"/>
                        </a:spcAft>
                      </a:pP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Tuesday 30</a:t>
                      </a:r>
                      <a:r>
                        <a:rPr lang="en-GB" sz="1400" b="1" i="1" kern="1200" baseline="300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th</a:t>
                      </a: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 June 2026</a:t>
                      </a:r>
                      <a:endParaRPr lang="en-GB" sz="1400" dirty="0">
                        <a:effectLst/>
                        <a:latin typeface="Candara" panose="020E0502030303020204" pitchFamily="34" charset="0"/>
                        <a:ea typeface="Cambria" panose="02040503050406030204" pitchFamily="18" charset="0"/>
                        <a:cs typeface="Calibri" panose="020F0502020204030204" pitchFamily="34" charset="0"/>
                      </a:endParaRPr>
                    </a:p>
                    <a:p>
                      <a:pPr algn="r">
                        <a:lnSpc>
                          <a:spcPct val="107000"/>
                        </a:lnSpc>
                        <a:spcAft>
                          <a:spcPts val="800"/>
                        </a:spcAft>
                      </a:pP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17:00-18.30 </a:t>
                      </a:r>
                      <a:r>
                        <a:rPr lang="en-GB" sz="1400" b="0"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(EEST) </a:t>
                      </a:r>
                      <a:r>
                        <a:rPr lang="en-GB" sz="1400" b="1" i="1" kern="1200" dirty="0">
                          <a:solidFill>
                            <a:srgbClr val="006633"/>
                          </a:solidFill>
                          <a:effectLst/>
                          <a:latin typeface="Candara" panose="020E0502030303020204" pitchFamily="34" charset="0"/>
                          <a:ea typeface="Cambria" panose="02040503050406030204" pitchFamily="18" charset="0"/>
                          <a:cs typeface="Calibri" panose="020F0502020204030204" pitchFamily="34" charset="0"/>
                        </a:rPr>
                        <a:t>Check your time-zone </a:t>
                      </a:r>
                      <a:r>
                        <a:rPr lang="en-GB" sz="1400" b="1" i="1" kern="1200" dirty="0">
                          <a:solidFill>
                            <a:srgbClr val="3333FF"/>
                          </a:solidFill>
                          <a:effectLst/>
                          <a:latin typeface="Candara" panose="020E0502030303020204" pitchFamily="34" charset="0"/>
                          <a:ea typeface="Cambria" panose="02040503050406030204" pitchFamily="18" charset="0"/>
                          <a:cs typeface="Calibri" panose="020F0502020204030204" pitchFamily="34" charset="0"/>
                          <a:hlinkClick r:id="rId3">
                            <a:extLst>
                              <a:ext uri="{A12FA001-AC4F-418D-AE19-62706E023703}">
                                <ahyp:hlinkClr xmlns:ahyp="http://schemas.microsoft.com/office/drawing/2018/hyperlinkcolor" val="tx"/>
                              </a:ext>
                            </a:extLst>
                          </a:hlinkClick>
                        </a:rPr>
                        <a:t>here</a:t>
                      </a:r>
                      <a:endParaRPr lang="en-GB" sz="1400" b="1" i="1" kern="1200" dirty="0">
                        <a:solidFill>
                          <a:srgbClr val="3333FF"/>
                        </a:solidFill>
                        <a:effectLst/>
                        <a:latin typeface="Candara" panose="020E0502030303020204" pitchFamily="34" charset="0"/>
                        <a:ea typeface="Cambria" panose="02040503050406030204" pitchFamily="18" charset="0"/>
                        <a:cs typeface="Calibri" panose="020F0502020204030204" pitchFamily="34" charset="0"/>
                      </a:endParaRPr>
                    </a:p>
                    <a:p>
                      <a:pPr algn="r">
                        <a:lnSpc>
                          <a:spcPct val="107000"/>
                        </a:lnSpc>
                        <a:spcAft>
                          <a:spcPts val="800"/>
                        </a:spcAft>
                      </a:pPr>
                      <a:r>
                        <a:rPr lang="en-GB" sz="1200" kern="1200" dirty="0">
                          <a:solidFill>
                            <a:srgbClr val="0000FF"/>
                          </a:solidFill>
                          <a:effectLst/>
                          <a:latin typeface="Cambria" panose="02040503050406030204" pitchFamily="18" charset="0"/>
                          <a:ea typeface="Cambria" panose="02040503050406030204" pitchFamily="18" charset="0"/>
                          <a:cs typeface="Times New Roman" panose="02020603050405020304" pitchFamily="18" charset="0"/>
                        </a:rPr>
                        <a:t> </a:t>
                      </a:r>
                      <a:endParaRPr lang="en-GB" sz="900" dirty="0">
                        <a:effectLst/>
                        <a:latin typeface="Cambria" panose="02040503050406030204" pitchFamily="18" charset="0"/>
                        <a:ea typeface="Cambria" panose="02040503050406030204" pitchFamily="18" charset="0"/>
                        <a:cs typeface="Times New Roman" panose="02020603050405020304" pitchFamily="18" charset="0"/>
                      </a:endParaRPr>
                    </a:p>
                  </a:txBody>
                  <a:tcPr marL="56523" marR="56523" marT="7850" marB="0">
                    <a:lnL>
                      <a:noFill/>
                    </a:lnL>
                    <a:lnR>
                      <a:noFill/>
                    </a:lnR>
                    <a:lnT>
                      <a:noFill/>
                    </a:lnT>
                    <a:lnB>
                      <a:noFill/>
                    </a:lnB>
                  </a:tcPr>
                </a:tc>
                <a:extLst>
                  <a:ext uri="{0D108BD9-81ED-4DB2-BD59-A6C34878D82A}">
                    <a16:rowId xmlns:a16="http://schemas.microsoft.com/office/drawing/2014/main" val="3594646573"/>
                  </a:ext>
                </a:extLst>
              </a:tr>
              <a:tr h="4154056">
                <a:tc gridSpan="3">
                  <a:txBody>
                    <a:bodyPr/>
                    <a:lstStyle/>
                    <a:p>
                      <a:pPr marL="0" marR="0" lvl="0" indent="0" algn="l" defTabSz="914400" rtl="0" eaLnBrk="1" fontAlgn="auto" latinLnBrk="0" hangingPunct="1">
                        <a:lnSpc>
                          <a:spcPct val="106000"/>
                        </a:lnSpc>
                        <a:spcBef>
                          <a:spcPts val="0"/>
                        </a:spcBef>
                        <a:spcAft>
                          <a:spcPts val="800"/>
                        </a:spcAft>
                        <a:buClrTx/>
                        <a:buSzTx/>
                        <a:buFontTx/>
                        <a:buNone/>
                        <a:tabLst/>
                        <a:defRPr/>
                      </a:pPr>
                      <a:r>
                        <a:rPr lang="en-GB" sz="1200" b="1"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Hosts: </a:t>
                      </a:r>
                      <a:r>
                        <a:rPr lang="en-GB" sz="12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Dr Ruth Mc </a:t>
                      </a:r>
                      <a:r>
                        <a:rPr lang="en-GB" sz="1200" b="0" kern="1200" dirty="0" err="1">
                          <a:solidFill>
                            <a:srgbClr val="660066"/>
                          </a:solidFill>
                          <a:effectLst/>
                          <a:latin typeface="Candara" panose="020E0502030303020204" pitchFamily="34" charset="0"/>
                          <a:ea typeface="Cambria" panose="02040503050406030204" pitchFamily="18" charset="0"/>
                          <a:cs typeface="Calibri" panose="020F0502020204030204" pitchFamily="34" charset="0"/>
                        </a:rPr>
                        <a:t>Menamin</a:t>
                      </a:r>
                      <a:r>
                        <a:rPr lang="en-GB" sz="12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 [IE], Prof Hanne Gram Simonsen [NO] &amp; Associate Prof Jytte Isaksen [DK]</a:t>
                      </a:r>
                    </a:p>
                    <a:p>
                      <a:pPr>
                        <a:lnSpc>
                          <a:spcPct val="107000"/>
                        </a:lnSpc>
                        <a:spcAft>
                          <a:spcPts val="800"/>
                        </a:spcAft>
                      </a:pPr>
                      <a:endParaRPr lang="en-GB" sz="14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pPr>
                        <a:lnSpc>
                          <a:spcPct val="107000"/>
                        </a:lnSpc>
                        <a:spcAft>
                          <a:spcPts val="800"/>
                        </a:spcAft>
                      </a:pPr>
                      <a:endParaRPr lang="en-GB" sz="14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pPr>
                        <a:lnSpc>
                          <a:spcPct val="107000"/>
                        </a:lnSpc>
                        <a:spcAft>
                          <a:spcPts val="800"/>
                        </a:spcAft>
                      </a:pPr>
                      <a:endParaRPr lang="en-GB" sz="14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pPr>
                        <a:lnSpc>
                          <a:spcPct val="107000"/>
                        </a:lnSpc>
                        <a:spcAft>
                          <a:spcPts val="800"/>
                        </a:spcAft>
                      </a:pPr>
                      <a:endParaRPr lang="en-GB" sz="14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pPr>
                        <a:lnSpc>
                          <a:spcPct val="107000"/>
                        </a:lnSpc>
                        <a:spcAft>
                          <a:spcPts val="800"/>
                        </a:spcAft>
                      </a:pPr>
                      <a:endParaRPr lang="en-GB" sz="14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txBody>
                  <a:tcPr marL="56523" marR="56523" marT="7850" marB="0">
                    <a:lnL>
                      <a:noFill/>
                    </a:lnL>
                    <a:lnR>
                      <a:noFill/>
                    </a:lnR>
                    <a:lnT>
                      <a:noFill/>
                    </a:lnT>
                    <a:lnB>
                      <a:noFill/>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133798498"/>
                  </a:ext>
                </a:extLst>
              </a:tr>
            </a:tbl>
          </a:graphicData>
        </a:graphic>
      </p:graphicFrame>
      <p:pic>
        <p:nvPicPr>
          <p:cNvPr id="4" name="Picture 3">
            <a:extLst>
              <a:ext uri="{FF2B5EF4-FFF2-40B4-BE49-F238E27FC236}">
                <a16:creationId xmlns:a16="http://schemas.microsoft.com/office/drawing/2014/main" id="{D498CF6E-8821-FA19-9937-FF9656D07A3A}"/>
              </a:ext>
            </a:extLst>
          </p:cNvPr>
          <p:cNvPicPr>
            <a:picLocks noChangeAspect="1"/>
          </p:cNvPicPr>
          <p:nvPr/>
        </p:nvPicPr>
        <p:blipFill>
          <a:blip r:embed="rId4"/>
          <a:stretch>
            <a:fillRect/>
          </a:stretch>
        </p:blipFill>
        <p:spPr>
          <a:xfrm>
            <a:off x="2363236" y="2636912"/>
            <a:ext cx="4369003" cy="3635778"/>
          </a:xfrm>
          <a:prstGeom prst="rect">
            <a:avLst/>
          </a:prstGeom>
        </p:spPr>
      </p:pic>
    </p:spTree>
    <p:extLst>
      <p:ext uri="{BB962C8B-B14F-4D97-AF65-F5344CB8AC3E}">
        <p14:creationId xmlns:p14="http://schemas.microsoft.com/office/powerpoint/2010/main" val="3180606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1"/>
          <p:cNvPicPr>
            <a:picLocks noChangeAspect="1"/>
          </p:cNvPicPr>
          <p:nvPr/>
        </p:nvPicPr>
        <p:blipFill>
          <a:blip r:embed="rId3" cstate="print">
            <a:extLst>
              <a:ext uri="{28A0092B-C50C-407E-A947-70E740481C1C}">
                <a14:useLocalDpi xmlns:a14="http://schemas.microsoft.com/office/drawing/2010/main" val="0"/>
              </a:ext>
            </a:extLst>
          </a:blip>
          <a:srcRect t="33766" b="44241"/>
          <a:stretch>
            <a:fillRect/>
          </a:stretch>
        </p:blipFill>
        <p:spPr bwMode="auto">
          <a:xfrm>
            <a:off x="755650" y="3722688"/>
            <a:ext cx="7993063"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246063"/>
            <a:ext cx="8229600" cy="1143000"/>
          </a:xfrm>
        </p:spPr>
        <p:txBody>
          <a:bodyPr/>
          <a:lstStyle/>
          <a:p>
            <a:r>
              <a:rPr lang="en-GB" altLang="en-US" sz="4400" b="1" dirty="0">
                <a:solidFill>
                  <a:schemeClr val="tx2">
                    <a:lumMod val="90000"/>
                    <a:lumOff val="10000"/>
                  </a:schemeClr>
                </a:solidFill>
                <a:latin typeface="Candara" panose="020E0502030303020204" pitchFamily="34" charset="0"/>
                <a:ea typeface="Cambria" panose="02040503050406030204" pitchFamily="18" charset="0"/>
                <a:cs typeface="Arial" charset="0"/>
              </a:rPr>
              <a:t>Acknowledgements</a:t>
            </a:r>
            <a:r>
              <a:rPr lang="en-GB" altLang="en-US" dirty="0">
                <a:latin typeface="Arial" charset="0"/>
                <a:cs typeface="Arial" charset="0"/>
              </a:rPr>
              <a:t> </a:t>
            </a:r>
          </a:p>
        </p:txBody>
      </p:sp>
      <p:sp>
        <p:nvSpPr>
          <p:cNvPr id="17412" name="Content Placeholder 2"/>
          <p:cNvSpPr>
            <a:spLocks noGrp="1"/>
          </p:cNvSpPr>
          <p:nvPr>
            <p:ph idx="1"/>
          </p:nvPr>
        </p:nvSpPr>
        <p:spPr>
          <a:xfrm>
            <a:off x="468313" y="5538788"/>
            <a:ext cx="8229600" cy="1130300"/>
          </a:xfrm>
        </p:spPr>
        <p:txBody>
          <a:bodyPr/>
          <a:lstStyle/>
          <a:p>
            <a:pPr marL="0" indent="0" algn="ctr" eaLnBrk="1" hangingPunct="1">
              <a:buFont typeface="Arial" charset="0"/>
              <a:buNone/>
            </a:pPr>
            <a:r>
              <a:rPr lang="en-GB" altLang="en-US" sz="1400" dirty="0">
                <a:solidFill>
                  <a:srgbClr val="000000"/>
                </a:solidFill>
                <a:latin typeface="Arial" charset="0"/>
                <a:cs typeface="Arial" charset="0"/>
              </a:rPr>
              <a:t>With thanks to the Tavistock Trust for Aphasia for their support of CATs </a:t>
            </a:r>
          </a:p>
        </p:txBody>
      </p:sp>
      <p:pic>
        <p:nvPicPr>
          <p:cNvPr id="17413"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760788" y="1700213"/>
            <a:ext cx="1641475"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p:cNvSpPr>
            <a:spLocks noGrp="1"/>
          </p:cNvSpPr>
          <p:nvPr>
            <p:ph type="ftr" sz="quarter" idx="11"/>
          </p:nvPr>
        </p:nvSpPr>
        <p:spPr>
          <a:xfrm>
            <a:off x="2267744" y="6356350"/>
            <a:ext cx="4464496" cy="365125"/>
          </a:xfrm>
        </p:spPr>
        <p:txBody>
          <a:bodyPr/>
          <a:lstStyle/>
          <a:p>
            <a:pPr>
              <a:defRPr/>
            </a:pPr>
            <a:r>
              <a:rPr lang="en-IE" sz="1600" b="1" dirty="0">
                <a:solidFill>
                  <a:schemeClr val="tx2">
                    <a:lumMod val="90000"/>
                    <a:lumOff val="10000"/>
                  </a:schemeClr>
                </a:solidFill>
                <a:latin typeface="Book Antiqua" panose="02040602050305030304" pitchFamily="18" charset="0"/>
              </a:rPr>
              <a:t>CATs event – June 2026</a:t>
            </a:r>
            <a:endParaRPr lang="en-GB" sz="1600" b="1" dirty="0">
              <a:solidFill>
                <a:schemeClr val="tx2">
                  <a:lumMod val="90000"/>
                  <a:lumOff val="10000"/>
                </a:schemeClr>
              </a:solidFill>
              <a:latin typeface="Book Antiqua" panose="02040602050305030304" pitchFamily="18" charset="0"/>
            </a:endParaRPr>
          </a:p>
        </p:txBody>
      </p:sp>
      <p:sp>
        <p:nvSpPr>
          <p:cNvPr id="3" name="Slide Number Placeholder 2"/>
          <p:cNvSpPr>
            <a:spLocks noGrp="1"/>
          </p:cNvSpPr>
          <p:nvPr>
            <p:ph type="sldNum" sz="quarter" idx="12"/>
          </p:nvPr>
        </p:nvSpPr>
        <p:spPr/>
        <p:txBody>
          <a:bodyPr/>
          <a:lstStyle/>
          <a:p>
            <a:pPr>
              <a:defRPr/>
            </a:pPr>
            <a:fld id="{6548C49F-7C5F-4988-9808-73152869C23C}" type="slidenum">
              <a:rPr lang="en-GB" smtClean="0"/>
              <a:pPr>
                <a:defRPr/>
              </a:pPr>
              <a:t>2</a:t>
            </a:fld>
            <a:endParaRPr lang="en-GB" dirty="0"/>
          </a:p>
        </p:txBody>
      </p:sp>
    </p:spTree>
    <p:extLst>
      <p:ext uri="{BB962C8B-B14F-4D97-AF65-F5344CB8AC3E}">
        <p14:creationId xmlns:p14="http://schemas.microsoft.com/office/powerpoint/2010/main" val="2407583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6825E-46C9-4BD5-84F4-C1184743B47F}"/>
              </a:ext>
            </a:extLst>
          </p:cNvPr>
          <p:cNvSpPr>
            <a:spLocks noGrp="1"/>
          </p:cNvSpPr>
          <p:nvPr>
            <p:ph type="title"/>
          </p:nvPr>
        </p:nvSpPr>
        <p:spPr/>
        <p:txBody>
          <a:bodyPr>
            <a:normAutofit/>
          </a:bodyPr>
          <a:lstStyle/>
          <a:p>
            <a:r>
              <a:rPr lang="en-GB" sz="3600" b="1" dirty="0">
                <a:solidFill>
                  <a:srgbClr val="660066"/>
                </a:solidFill>
                <a:latin typeface="Candara" panose="020E0502030303020204" pitchFamily="34" charset="0"/>
                <a:ea typeface="Cambria" panose="02040503050406030204" pitchFamily="18" charset="0"/>
                <a:cs typeface="Times New Roman" panose="02020603050405020304" pitchFamily="18" charset="0"/>
              </a:rPr>
              <a:t>Notice: Meetings recorded</a:t>
            </a:r>
            <a:endParaRPr lang="en-GB" sz="3600" dirty="0"/>
          </a:p>
        </p:txBody>
      </p:sp>
      <p:sp>
        <p:nvSpPr>
          <p:cNvPr id="3" name="Content Placeholder 2">
            <a:extLst>
              <a:ext uri="{FF2B5EF4-FFF2-40B4-BE49-F238E27FC236}">
                <a16:creationId xmlns:a16="http://schemas.microsoft.com/office/drawing/2014/main" id="{31B6AD79-C478-4F0F-A59C-69D0E01418FD}"/>
              </a:ext>
            </a:extLst>
          </p:cNvPr>
          <p:cNvSpPr>
            <a:spLocks noGrp="1"/>
          </p:cNvSpPr>
          <p:nvPr>
            <p:ph idx="1"/>
          </p:nvPr>
        </p:nvSpPr>
        <p:spPr/>
        <p:txBody>
          <a:bodyPr/>
          <a:lstStyle/>
          <a:p>
            <a:pPr marL="0" indent="0" algn="ctr">
              <a:spcBef>
                <a:spcPct val="0"/>
              </a:spcBef>
              <a:buNone/>
            </a:pPr>
            <a:endParaRPr lang="en-US" sz="2800" dirty="0">
              <a:solidFill>
                <a:srgbClr val="660066"/>
              </a:solidFill>
              <a:latin typeface="Candara" panose="020E0502030303020204" pitchFamily="34" charset="0"/>
              <a:ea typeface="Cambria" panose="02040503050406030204" pitchFamily="18" charset="0"/>
              <a:cs typeface="Times New Roman" panose="02020603050405020304" pitchFamily="18" charset="0"/>
            </a:endParaRPr>
          </a:p>
          <a:p>
            <a:pPr marL="0" indent="0">
              <a:spcBef>
                <a:spcPct val="0"/>
              </a:spcBef>
              <a:buNone/>
            </a:pPr>
            <a:r>
              <a:rPr lang="en-US" sz="2400" b="1" dirty="0">
                <a:solidFill>
                  <a:srgbClr val="660066"/>
                </a:solidFill>
                <a:latin typeface="Candara" panose="020E0502030303020204" pitchFamily="34" charset="0"/>
                <a:ea typeface="Cambria" panose="02040503050406030204" pitchFamily="18" charset="0"/>
                <a:cs typeface="Times New Roman" panose="02020603050405020304" pitchFamily="18" charset="0"/>
              </a:rPr>
              <a:t>Please note that all of our meetings during this event will be recorded.  </a:t>
            </a:r>
          </a:p>
          <a:p>
            <a:pPr marL="0" indent="0">
              <a:spcBef>
                <a:spcPct val="0"/>
              </a:spcBef>
              <a:buNone/>
            </a:pPr>
            <a:endParaRPr lang="en-US" sz="2400" b="1" dirty="0">
              <a:solidFill>
                <a:srgbClr val="660066"/>
              </a:solidFill>
              <a:latin typeface="Candara" panose="020E0502030303020204" pitchFamily="34" charset="0"/>
              <a:ea typeface="Cambria" panose="02040503050406030204" pitchFamily="18" charset="0"/>
              <a:cs typeface="Times New Roman" panose="02020603050405020304" pitchFamily="18" charset="0"/>
            </a:endParaRPr>
          </a:p>
          <a:p>
            <a:pPr marL="0" indent="0">
              <a:spcBef>
                <a:spcPct val="0"/>
              </a:spcBef>
              <a:buNone/>
            </a:pPr>
            <a:r>
              <a:rPr lang="en-US" sz="2000" dirty="0">
                <a:solidFill>
                  <a:srgbClr val="660066"/>
                </a:solidFill>
                <a:latin typeface="Candara" panose="020E0502030303020204" pitchFamily="34" charset="0"/>
                <a:ea typeface="Cambria" panose="02040503050406030204" pitchFamily="18" charset="0"/>
                <a:cs typeface="Times New Roman" panose="02020603050405020304" pitchFamily="18" charset="0"/>
              </a:rPr>
              <a:t>We want to give all of our members the opportunity to watch the sessions at a time which is convenient.  Some members may not be able to join on 30</a:t>
            </a:r>
            <a:r>
              <a:rPr lang="en-US" sz="2000" baseline="30000" dirty="0">
                <a:solidFill>
                  <a:srgbClr val="660066"/>
                </a:solidFill>
                <a:latin typeface="Candara" panose="020E0502030303020204" pitchFamily="34" charset="0"/>
                <a:ea typeface="Cambria" panose="02040503050406030204" pitchFamily="18" charset="0"/>
                <a:cs typeface="Times New Roman" panose="02020603050405020304" pitchFamily="18" charset="0"/>
              </a:rPr>
              <a:t>th</a:t>
            </a:r>
            <a:r>
              <a:rPr lang="en-US" sz="2000" dirty="0">
                <a:solidFill>
                  <a:srgbClr val="660066"/>
                </a:solidFill>
                <a:latin typeface="Candara" panose="020E0502030303020204" pitchFamily="34" charset="0"/>
                <a:ea typeface="Cambria" panose="02040503050406030204" pitchFamily="18" charset="0"/>
                <a:cs typeface="Times New Roman" panose="02020603050405020304" pitchFamily="18" charset="0"/>
              </a:rPr>
              <a:t> June due to their time-zone or other commitments.</a:t>
            </a:r>
          </a:p>
          <a:p>
            <a:pPr marL="0" indent="0">
              <a:spcBef>
                <a:spcPct val="0"/>
              </a:spcBef>
              <a:buNone/>
            </a:pPr>
            <a:endParaRPr lang="en-US" sz="2000" dirty="0">
              <a:solidFill>
                <a:srgbClr val="660066"/>
              </a:solidFill>
              <a:latin typeface="Candara" panose="020E0502030303020204" pitchFamily="34" charset="0"/>
              <a:ea typeface="Cambria" panose="02040503050406030204" pitchFamily="18" charset="0"/>
              <a:cs typeface="Times New Roman" panose="02020603050405020304" pitchFamily="18" charset="0"/>
            </a:endParaRPr>
          </a:p>
          <a:p>
            <a:pPr marL="0" indent="0">
              <a:spcBef>
                <a:spcPct val="0"/>
              </a:spcBef>
              <a:buNone/>
            </a:pPr>
            <a:endParaRPr lang="en-US" sz="2400" dirty="0">
              <a:solidFill>
                <a:srgbClr val="660066"/>
              </a:solidFill>
              <a:latin typeface="Candara" panose="020E0502030303020204" pitchFamily="34" charset="0"/>
              <a:ea typeface="Cambria" panose="020405030504060302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366B567F-C2CA-4935-BCFB-5CD3209895ED}"/>
              </a:ext>
            </a:extLst>
          </p:cNvPr>
          <p:cNvSpPr>
            <a:spLocks noGrp="1"/>
          </p:cNvSpPr>
          <p:nvPr>
            <p:ph type="sldNum" sz="quarter" idx="12"/>
          </p:nvPr>
        </p:nvSpPr>
        <p:spPr/>
        <p:txBody>
          <a:bodyPr/>
          <a:lstStyle/>
          <a:p>
            <a:pPr>
              <a:defRPr/>
            </a:pPr>
            <a:fld id="{6548C49F-7C5F-4988-9808-73152869C23C}" type="slidenum">
              <a:rPr lang="en-GB" smtClean="0"/>
              <a:pPr>
                <a:defRPr/>
              </a:pPr>
              <a:t>3</a:t>
            </a:fld>
            <a:endParaRPr lang="en-GB" dirty="0"/>
          </a:p>
        </p:txBody>
      </p:sp>
    </p:spTree>
    <p:extLst>
      <p:ext uri="{BB962C8B-B14F-4D97-AF65-F5344CB8AC3E}">
        <p14:creationId xmlns:p14="http://schemas.microsoft.com/office/powerpoint/2010/main" val="76052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61DCB-33B4-91C8-094A-30B569B2C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96407D-A406-C075-14AB-52E396024CFE}"/>
              </a:ext>
            </a:extLst>
          </p:cNvPr>
          <p:cNvSpPr>
            <a:spLocks noGrp="1"/>
          </p:cNvSpPr>
          <p:nvPr>
            <p:ph type="title"/>
          </p:nvPr>
        </p:nvSpPr>
        <p:spPr/>
        <p:txBody>
          <a:bodyPr>
            <a:normAutofit/>
          </a:bodyPr>
          <a:lstStyle/>
          <a:p>
            <a:r>
              <a:rPr lang="en-GB" sz="3600" b="1" dirty="0">
                <a:solidFill>
                  <a:srgbClr val="660066"/>
                </a:solidFill>
                <a:latin typeface="Candara" panose="020E0502030303020204" pitchFamily="34" charset="0"/>
                <a:ea typeface="Cambria" panose="02040503050406030204" pitchFamily="18" charset="0"/>
                <a:cs typeface="Times New Roman" panose="02020603050405020304" pitchFamily="18" charset="0"/>
              </a:rPr>
              <a:t>Joining the event via Zoom</a:t>
            </a:r>
            <a:endParaRPr lang="en-GB" sz="3600" dirty="0"/>
          </a:p>
        </p:txBody>
      </p:sp>
      <p:sp>
        <p:nvSpPr>
          <p:cNvPr id="3" name="Content Placeholder 2">
            <a:extLst>
              <a:ext uri="{FF2B5EF4-FFF2-40B4-BE49-F238E27FC236}">
                <a16:creationId xmlns:a16="http://schemas.microsoft.com/office/drawing/2014/main" id="{97E2A755-3096-4611-752D-4B4EBF0E9F0D}"/>
              </a:ext>
            </a:extLst>
          </p:cNvPr>
          <p:cNvSpPr>
            <a:spLocks noGrp="1"/>
          </p:cNvSpPr>
          <p:nvPr>
            <p:ph idx="1"/>
          </p:nvPr>
        </p:nvSpPr>
        <p:spPr/>
        <p:txBody>
          <a:bodyPr/>
          <a:lstStyle/>
          <a:p>
            <a:pPr marL="0" indent="0" algn="ctr">
              <a:spcBef>
                <a:spcPct val="0"/>
              </a:spcBef>
              <a:buNone/>
            </a:pPr>
            <a:endParaRPr lang="en-US" sz="2800" dirty="0">
              <a:solidFill>
                <a:srgbClr val="660066"/>
              </a:solidFill>
              <a:latin typeface="Candara" panose="020E0502030303020204" pitchFamily="34" charset="0"/>
              <a:ea typeface="Cambria" panose="02040503050406030204" pitchFamily="18" charset="0"/>
              <a:cs typeface="Times New Roman" panose="02020603050405020304" pitchFamily="18" charset="0"/>
            </a:endParaRPr>
          </a:p>
          <a:p>
            <a:pPr marL="0" indent="0">
              <a:spcBef>
                <a:spcPct val="0"/>
              </a:spcBef>
              <a:buNone/>
            </a:pPr>
            <a:r>
              <a:rPr lang="en-US" sz="2000" dirty="0">
                <a:solidFill>
                  <a:srgbClr val="660066"/>
                </a:solidFill>
                <a:latin typeface="Candara" panose="020E0502030303020204" pitchFamily="34" charset="0"/>
                <a:ea typeface="Cambria" panose="02040503050406030204" pitchFamily="18" charset="0"/>
                <a:cs typeface="Times New Roman" panose="02020603050405020304" pitchFamily="18" charset="0"/>
              </a:rPr>
              <a:t>Since this event will take place in one day and in one single room, we will use </a:t>
            </a:r>
            <a:r>
              <a:rPr lang="en-US" sz="2000" b="1" dirty="0">
                <a:solidFill>
                  <a:srgbClr val="660066"/>
                </a:solidFill>
                <a:latin typeface="Candara" panose="020E0502030303020204" pitchFamily="34" charset="0"/>
                <a:ea typeface="Cambria" panose="02040503050406030204" pitchFamily="18" charset="0"/>
                <a:cs typeface="Times New Roman" panose="02020603050405020304" pitchFamily="18" charset="0"/>
              </a:rPr>
              <a:t>one Zoom link for all of the sessions</a:t>
            </a:r>
            <a:r>
              <a:rPr lang="en-US" sz="2000" dirty="0">
                <a:solidFill>
                  <a:srgbClr val="660066"/>
                </a:solidFill>
                <a:latin typeface="Candara" panose="020E0502030303020204" pitchFamily="34" charset="0"/>
                <a:ea typeface="Cambria" panose="02040503050406030204" pitchFamily="18" charset="0"/>
                <a:cs typeface="Times New Roman" panose="02020603050405020304" pitchFamily="18" charset="0"/>
              </a:rPr>
              <a:t>.</a:t>
            </a:r>
          </a:p>
          <a:p>
            <a:pPr marL="0" indent="0">
              <a:spcBef>
                <a:spcPct val="0"/>
              </a:spcBef>
              <a:buNone/>
            </a:pPr>
            <a:endParaRPr lang="en-US" sz="2000" dirty="0">
              <a:solidFill>
                <a:srgbClr val="660066"/>
              </a:solidFill>
              <a:latin typeface="Candara" panose="020E0502030303020204" pitchFamily="34" charset="0"/>
              <a:ea typeface="Cambria" panose="02040503050406030204" pitchFamily="18" charset="0"/>
              <a:cs typeface="Times New Roman" panose="02020603050405020304" pitchFamily="18" charset="0"/>
            </a:endParaRPr>
          </a:p>
          <a:p>
            <a:r>
              <a:rPr lang="en-US" sz="2000" b="1" dirty="0">
                <a:solidFill>
                  <a:srgbClr val="660066"/>
                </a:solidFill>
                <a:latin typeface="Candara" panose="020E0502030303020204" pitchFamily="34" charset="0"/>
                <a:ea typeface="Cambria" panose="02040503050406030204" pitchFamily="18" charset="0"/>
                <a:cs typeface="Times New Roman" panose="02020603050405020304" pitchFamily="18" charset="0"/>
              </a:rPr>
              <a:t>Zoom Link:  </a:t>
            </a:r>
            <a:r>
              <a:rPr lang="en-US" sz="2000" dirty="0">
                <a:solidFill>
                  <a:srgbClr val="0066FF"/>
                </a:solidFill>
                <a:latin typeface="Candara" panose="020E0502030303020204" pitchFamily="34" charset="0"/>
                <a:ea typeface="Cambria" panose="020405030504060302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Click here</a:t>
            </a:r>
            <a:endParaRPr lang="en-US" sz="2000" dirty="0">
              <a:solidFill>
                <a:srgbClr val="0066FF"/>
              </a:solidFill>
              <a:latin typeface="Candara" panose="020E0502030303020204" pitchFamily="34" charset="0"/>
              <a:ea typeface="Cambria" panose="02040503050406030204" pitchFamily="18" charset="0"/>
              <a:cs typeface="Times New Roman" panose="02020603050405020304" pitchFamily="18" charset="0"/>
            </a:endParaRPr>
          </a:p>
          <a:p>
            <a:r>
              <a:rPr lang="en-US" sz="2000" b="1" dirty="0">
                <a:solidFill>
                  <a:srgbClr val="660066"/>
                </a:solidFill>
                <a:latin typeface="Candara" panose="020E0502030303020204" pitchFamily="34" charset="0"/>
                <a:ea typeface="Cambria" panose="02040503050406030204" pitchFamily="18" charset="0"/>
                <a:cs typeface="Times New Roman" panose="02020603050405020304" pitchFamily="18" charset="0"/>
              </a:rPr>
              <a:t>Meeting chat link: </a:t>
            </a:r>
            <a:r>
              <a:rPr lang="en-US" sz="2000" dirty="0">
                <a:solidFill>
                  <a:srgbClr val="0066FF"/>
                </a:solidFill>
                <a:latin typeface="Candara" panose="020E0502030303020204" pitchFamily="34" charset="0"/>
                <a:ea typeface="Cambria" panose="020405030504060302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Click here</a:t>
            </a:r>
            <a:endParaRPr lang="en-US" sz="2000" dirty="0">
              <a:solidFill>
                <a:srgbClr val="0066FF"/>
              </a:solidFill>
              <a:latin typeface="Candara" panose="020E0502030303020204" pitchFamily="34" charset="0"/>
              <a:ea typeface="Cambria" panose="02040503050406030204" pitchFamily="18" charset="0"/>
              <a:cs typeface="Times New Roman" panose="02020603050405020304" pitchFamily="18" charset="0"/>
            </a:endParaRPr>
          </a:p>
          <a:p>
            <a:r>
              <a:rPr lang="en-US" sz="2000" b="1" dirty="0">
                <a:solidFill>
                  <a:srgbClr val="660066"/>
                </a:solidFill>
                <a:latin typeface="Candara" panose="020E0502030303020204" pitchFamily="34" charset="0"/>
                <a:ea typeface="Cambria" panose="02040503050406030204" pitchFamily="18" charset="0"/>
                <a:cs typeface="Times New Roman" panose="02020603050405020304" pitchFamily="18" charset="0"/>
              </a:rPr>
              <a:t>Meeting ID: </a:t>
            </a:r>
            <a:r>
              <a:rPr lang="en-US" sz="2000" dirty="0">
                <a:solidFill>
                  <a:srgbClr val="660066"/>
                </a:solidFill>
                <a:latin typeface="Candara" panose="020E0502030303020204" pitchFamily="34" charset="0"/>
                <a:ea typeface="Cambria" panose="02040503050406030204" pitchFamily="18" charset="0"/>
                <a:cs typeface="Times New Roman" panose="02020603050405020304" pitchFamily="18" charset="0"/>
              </a:rPr>
              <a:t>881 8745 0822</a:t>
            </a:r>
          </a:p>
          <a:p>
            <a:r>
              <a:rPr lang="en-US" sz="2000" b="1" dirty="0">
                <a:solidFill>
                  <a:srgbClr val="660066"/>
                </a:solidFill>
                <a:latin typeface="Candara" panose="020E0502030303020204" pitchFamily="34" charset="0"/>
                <a:ea typeface="Cambria" panose="02040503050406030204" pitchFamily="18" charset="0"/>
                <a:cs typeface="Times New Roman" panose="02020603050405020304" pitchFamily="18" charset="0"/>
              </a:rPr>
              <a:t>Passcode:</a:t>
            </a:r>
            <a:r>
              <a:rPr lang="en-US" sz="2000" dirty="0">
                <a:solidFill>
                  <a:srgbClr val="660066"/>
                </a:solidFill>
                <a:latin typeface="Candara" panose="020E0502030303020204" pitchFamily="34" charset="0"/>
                <a:ea typeface="Cambria" panose="02040503050406030204" pitchFamily="18" charset="0"/>
                <a:cs typeface="Times New Roman" panose="02020603050405020304" pitchFamily="18" charset="0"/>
              </a:rPr>
              <a:t> 513069</a:t>
            </a:r>
          </a:p>
          <a:p>
            <a:pPr marL="0" indent="0">
              <a:spcBef>
                <a:spcPct val="0"/>
              </a:spcBef>
              <a:buNone/>
            </a:pPr>
            <a:endParaRPr lang="en-GB" sz="2000" dirty="0">
              <a:solidFill>
                <a:srgbClr val="660066"/>
              </a:solidFill>
              <a:latin typeface="Candara" panose="020E0502030303020204" pitchFamily="34" charset="0"/>
              <a:ea typeface="Cambria" panose="02040503050406030204" pitchFamily="18" charset="0"/>
              <a:cs typeface="Times New Roman" panose="02020603050405020304" pitchFamily="18" charset="0"/>
            </a:endParaRPr>
          </a:p>
          <a:p>
            <a:pPr marL="0" indent="0">
              <a:spcBef>
                <a:spcPct val="0"/>
              </a:spcBef>
              <a:buNone/>
            </a:pPr>
            <a:r>
              <a:rPr lang="en-US" sz="2000" dirty="0">
                <a:solidFill>
                  <a:srgbClr val="660066"/>
                </a:solidFill>
                <a:latin typeface="Candara" panose="020E0502030303020204" pitchFamily="34" charset="0"/>
                <a:ea typeface="Cambria" panose="02040503050406030204" pitchFamily="18" charset="0"/>
                <a:cs typeface="Times New Roman" panose="02020603050405020304" pitchFamily="18" charset="0"/>
              </a:rPr>
              <a:t>Please note that Athens observes Eastern European Summer Time (EEST).  </a:t>
            </a:r>
          </a:p>
          <a:p>
            <a:pPr marL="0" indent="0">
              <a:spcBef>
                <a:spcPct val="0"/>
              </a:spcBef>
              <a:buNone/>
            </a:pPr>
            <a:r>
              <a:rPr lang="en-US" sz="2000" dirty="0">
                <a:solidFill>
                  <a:srgbClr val="660066"/>
                </a:solidFill>
                <a:latin typeface="Candara" panose="020E0502030303020204" pitchFamily="34" charset="0"/>
                <a:ea typeface="Cambria" panose="02040503050406030204" pitchFamily="18" charset="0"/>
                <a:cs typeface="Times New Roman" panose="02020603050405020304" pitchFamily="18" charset="0"/>
              </a:rPr>
              <a:t>All of the meetings in this programme are shown in EEST so please refer to the </a:t>
            </a:r>
            <a:r>
              <a:rPr lang="en-US" sz="2000" dirty="0">
                <a:solidFill>
                  <a:srgbClr val="006600"/>
                </a:solidFill>
                <a:latin typeface="Candara" panose="020E0502030303020204" pitchFamily="34" charset="0"/>
                <a:ea typeface="Cambria" panose="02040503050406030204" pitchFamily="18" charset="0"/>
                <a:cs typeface="Times New Roman" panose="02020603050405020304" pitchFamily="18" charset="0"/>
              </a:rPr>
              <a:t>“check your time zone </a:t>
            </a:r>
            <a:r>
              <a:rPr lang="en-US" sz="2000" u="sng" dirty="0">
                <a:solidFill>
                  <a:srgbClr val="006600"/>
                </a:solidFill>
                <a:latin typeface="Candara" panose="020E0502030303020204" pitchFamily="34" charset="0"/>
                <a:ea typeface="Cambria" panose="02040503050406030204" pitchFamily="18" charset="0"/>
                <a:cs typeface="Times New Roman" panose="02020603050405020304" pitchFamily="18" charset="0"/>
              </a:rPr>
              <a:t>here</a:t>
            </a:r>
            <a:r>
              <a:rPr lang="en-US" sz="2000" dirty="0">
                <a:solidFill>
                  <a:srgbClr val="006600"/>
                </a:solidFill>
                <a:latin typeface="Candara" panose="020E0502030303020204" pitchFamily="34" charset="0"/>
                <a:ea typeface="Cambria" panose="02040503050406030204" pitchFamily="18" charset="0"/>
                <a:cs typeface="Times New Roman" panose="02020603050405020304" pitchFamily="18" charset="0"/>
              </a:rPr>
              <a:t>” </a:t>
            </a:r>
            <a:r>
              <a:rPr lang="en-US" sz="2000" dirty="0">
                <a:solidFill>
                  <a:srgbClr val="660066"/>
                </a:solidFill>
                <a:latin typeface="Candara" panose="020E0502030303020204" pitchFamily="34" charset="0"/>
                <a:ea typeface="Cambria" panose="02040503050406030204" pitchFamily="18" charset="0"/>
                <a:cs typeface="Times New Roman" panose="02020603050405020304" pitchFamily="18" charset="0"/>
              </a:rPr>
              <a:t>link to confirm the meeting times in your own location.</a:t>
            </a:r>
          </a:p>
          <a:p>
            <a:pPr marL="0" indent="0">
              <a:spcBef>
                <a:spcPct val="0"/>
              </a:spcBef>
              <a:buNone/>
            </a:pPr>
            <a:endParaRPr lang="en-US" sz="2400" dirty="0">
              <a:solidFill>
                <a:srgbClr val="660066"/>
              </a:solidFill>
              <a:latin typeface="Candara" panose="020E0502030303020204" pitchFamily="34" charset="0"/>
              <a:ea typeface="Cambria" panose="020405030504060302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59A22ABC-FCB0-FD8F-84EE-F71E4582FC2B}"/>
              </a:ext>
            </a:extLst>
          </p:cNvPr>
          <p:cNvSpPr>
            <a:spLocks noGrp="1"/>
          </p:cNvSpPr>
          <p:nvPr>
            <p:ph type="sldNum" sz="quarter" idx="12"/>
          </p:nvPr>
        </p:nvSpPr>
        <p:spPr/>
        <p:txBody>
          <a:bodyPr/>
          <a:lstStyle/>
          <a:p>
            <a:pPr>
              <a:defRPr/>
            </a:pPr>
            <a:fld id="{6548C49F-7C5F-4988-9808-73152869C23C}" type="slidenum">
              <a:rPr lang="en-GB" smtClean="0"/>
              <a:pPr>
                <a:defRPr/>
              </a:pPr>
              <a:t>4</a:t>
            </a:fld>
            <a:endParaRPr lang="en-GB" dirty="0"/>
          </a:p>
        </p:txBody>
      </p:sp>
    </p:spTree>
    <p:extLst>
      <p:ext uri="{BB962C8B-B14F-4D97-AF65-F5344CB8AC3E}">
        <p14:creationId xmlns:p14="http://schemas.microsoft.com/office/powerpoint/2010/main" val="2140954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6825E-46C9-4BD5-84F4-C1184743B47F}"/>
              </a:ext>
            </a:extLst>
          </p:cNvPr>
          <p:cNvSpPr>
            <a:spLocks noGrp="1"/>
          </p:cNvSpPr>
          <p:nvPr>
            <p:ph type="title"/>
          </p:nvPr>
        </p:nvSpPr>
        <p:spPr/>
        <p:txBody>
          <a:bodyPr/>
          <a:lstStyle/>
          <a:p>
            <a:r>
              <a:rPr lang="en-GB" b="1" dirty="0">
                <a:solidFill>
                  <a:srgbClr val="660066"/>
                </a:solidFill>
                <a:latin typeface="Candara" panose="020E0502030303020204" pitchFamily="34" charset="0"/>
                <a:ea typeface="Cambria" panose="02040503050406030204" pitchFamily="18" charset="0"/>
                <a:cs typeface="Times New Roman" panose="02020603050405020304" pitchFamily="18" charset="0"/>
              </a:rPr>
              <a:t>Location</a:t>
            </a:r>
            <a:endParaRPr lang="en-GB" dirty="0"/>
          </a:p>
        </p:txBody>
      </p:sp>
      <p:sp>
        <p:nvSpPr>
          <p:cNvPr id="3" name="Content Placeholder 2">
            <a:extLst>
              <a:ext uri="{FF2B5EF4-FFF2-40B4-BE49-F238E27FC236}">
                <a16:creationId xmlns:a16="http://schemas.microsoft.com/office/drawing/2014/main" id="{31B6AD79-C478-4F0F-A59C-69D0E01418FD}"/>
              </a:ext>
            </a:extLst>
          </p:cNvPr>
          <p:cNvSpPr>
            <a:spLocks noGrp="1"/>
          </p:cNvSpPr>
          <p:nvPr>
            <p:ph idx="1"/>
          </p:nvPr>
        </p:nvSpPr>
        <p:spPr>
          <a:xfrm>
            <a:off x="446856" y="3717032"/>
            <a:ext cx="8229600" cy="1440160"/>
          </a:xfrm>
        </p:spPr>
        <p:txBody>
          <a:bodyPr/>
          <a:lstStyle/>
          <a:p>
            <a:pPr marL="0" indent="0" algn="ctr">
              <a:spcBef>
                <a:spcPct val="0"/>
              </a:spcBef>
              <a:buNone/>
            </a:pPr>
            <a:endParaRPr lang="en-US" sz="2800" b="1" dirty="0">
              <a:solidFill>
                <a:srgbClr val="006600"/>
              </a:solidFill>
              <a:latin typeface="Candara" panose="020E0502030303020204" pitchFamily="34" charset="0"/>
              <a:ea typeface="Cambria" panose="020405030504060302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endParaRPr>
          </a:p>
          <a:p>
            <a:pPr marL="0" indent="0" algn="ctr">
              <a:spcBef>
                <a:spcPct val="0"/>
              </a:spcBef>
              <a:buNone/>
            </a:pPr>
            <a:r>
              <a:rPr lang="en-US" sz="2800" b="1" dirty="0">
                <a:solidFill>
                  <a:srgbClr val="006600"/>
                </a:solidFill>
                <a:latin typeface="Candara" panose="020E0502030303020204" pitchFamily="34" charset="0"/>
                <a:ea typeface="Cambria" panose="020405030504060302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Click here to view Kostis Palamas building details</a:t>
            </a:r>
            <a:endParaRPr lang="en-US" sz="2800" dirty="0">
              <a:solidFill>
                <a:srgbClr val="006600"/>
              </a:solidFill>
              <a:latin typeface="Arial" charset="0"/>
              <a:cs typeface="+mn-cs"/>
            </a:endParaRPr>
          </a:p>
        </p:txBody>
      </p:sp>
      <p:sp>
        <p:nvSpPr>
          <p:cNvPr id="5" name="Slide Number Placeholder 4">
            <a:extLst>
              <a:ext uri="{FF2B5EF4-FFF2-40B4-BE49-F238E27FC236}">
                <a16:creationId xmlns:a16="http://schemas.microsoft.com/office/drawing/2014/main" id="{366B567F-C2CA-4935-BCFB-5CD3209895ED}"/>
              </a:ext>
            </a:extLst>
          </p:cNvPr>
          <p:cNvSpPr>
            <a:spLocks noGrp="1"/>
          </p:cNvSpPr>
          <p:nvPr>
            <p:ph type="sldNum" sz="quarter" idx="12"/>
          </p:nvPr>
        </p:nvSpPr>
        <p:spPr/>
        <p:txBody>
          <a:bodyPr/>
          <a:lstStyle/>
          <a:p>
            <a:pPr>
              <a:defRPr/>
            </a:pPr>
            <a:fld id="{6548C49F-7C5F-4988-9808-73152869C23C}" type="slidenum">
              <a:rPr lang="en-GB" smtClean="0"/>
              <a:pPr>
                <a:defRPr/>
              </a:pPr>
              <a:t>5</a:t>
            </a:fld>
            <a:endParaRPr lang="en-GB" dirty="0"/>
          </a:p>
        </p:txBody>
      </p:sp>
      <p:sp>
        <p:nvSpPr>
          <p:cNvPr id="6" name="TextBox 5">
            <a:extLst>
              <a:ext uri="{FF2B5EF4-FFF2-40B4-BE49-F238E27FC236}">
                <a16:creationId xmlns:a16="http://schemas.microsoft.com/office/drawing/2014/main" id="{56C5A728-C1F0-423D-6BA6-DE4E02BA52AC}"/>
              </a:ext>
            </a:extLst>
          </p:cNvPr>
          <p:cNvSpPr txBox="1"/>
          <p:nvPr/>
        </p:nvSpPr>
        <p:spPr>
          <a:xfrm>
            <a:off x="493204" y="4581128"/>
            <a:ext cx="8136904" cy="1200329"/>
          </a:xfrm>
          <a:prstGeom prst="rect">
            <a:avLst/>
          </a:prstGeom>
          <a:noFill/>
        </p:spPr>
        <p:txBody>
          <a:bodyPr wrap="square">
            <a:spAutoFit/>
          </a:bodyPr>
          <a:lstStyle/>
          <a:p>
            <a:endParaRPr lang="en-GB" sz="2400" b="1" dirty="0">
              <a:solidFill>
                <a:srgbClr val="660066"/>
              </a:solidFill>
              <a:latin typeface="Candara" panose="020E0502030303020204" pitchFamily="34" charset="0"/>
              <a:ea typeface="Cambria" panose="02040503050406030204" pitchFamily="18" charset="0"/>
              <a:cs typeface="Times New Roman" panose="02020603050405020304" pitchFamily="18" charset="0"/>
            </a:endParaRPr>
          </a:p>
          <a:p>
            <a:endParaRPr lang="en-GB" sz="2400" b="1" dirty="0">
              <a:solidFill>
                <a:srgbClr val="660066"/>
              </a:solidFill>
              <a:latin typeface="Candara" panose="020E0502030303020204" pitchFamily="34" charset="0"/>
              <a:ea typeface="Cambria" panose="02040503050406030204" pitchFamily="18" charset="0"/>
              <a:cs typeface="Times New Roman" panose="02020603050405020304" pitchFamily="18" charset="0"/>
            </a:endParaRPr>
          </a:p>
          <a:p>
            <a:endParaRPr lang="en-US" sz="2400" b="1" dirty="0">
              <a:solidFill>
                <a:srgbClr val="660066"/>
              </a:solidFill>
              <a:latin typeface="Candara" panose="020E0502030303020204" pitchFamily="34" charset="0"/>
              <a:ea typeface="Cambria" panose="020405030504060302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3BDB574-C09A-C1C0-77F2-1EAA820A1C27}"/>
              </a:ext>
            </a:extLst>
          </p:cNvPr>
          <p:cNvSpPr txBox="1"/>
          <p:nvPr/>
        </p:nvSpPr>
        <p:spPr>
          <a:xfrm>
            <a:off x="323528" y="2108765"/>
            <a:ext cx="8496944" cy="1200329"/>
          </a:xfrm>
          <a:prstGeom prst="rect">
            <a:avLst/>
          </a:prstGeom>
          <a:noFill/>
        </p:spPr>
        <p:txBody>
          <a:bodyPr wrap="square">
            <a:spAutoFit/>
          </a:bodyPr>
          <a:lstStyle/>
          <a:p>
            <a:r>
              <a:rPr lang="en-US" sz="2400" dirty="0">
                <a:solidFill>
                  <a:srgbClr val="660066"/>
                </a:solidFill>
                <a:latin typeface="Candara" panose="020E0502030303020204" pitchFamily="34" charset="0"/>
                <a:ea typeface="Cambria" panose="02040503050406030204" pitchFamily="18" charset="0"/>
                <a:cs typeface="Times New Roman" panose="02020603050405020304" pitchFamily="18" charset="0"/>
              </a:rPr>
              <a:t>The CATs event will take place on the first floor of the Kostis Palamas building.  Assistant Professor Eva </a:t>
            </a:r>
            <a:r>
              <a:rPr lang="en-GB" sz="2400" dirty="0" err="1">
                <a:solidFill>
                  <a:srgbClr val="660066"/>
                </a:solidFill>
                <a:latin typeface="Candara" panose="020E0502030303020204" pitchFamily="34" charset="0"/>
                <a:ea typeface="Cambria" panose="02040503050406030204" pitchFamily="18" charset="0"/>
                <a:cs typeface="Times New Roman" panose="02020603050405020304" pitchFamily="18" charset="0"/>
              </a:rPr>
              <a:t>Efstratiadou</a:t>
            </a:r>
            <a:r>
              <a:rPr lang="en-GB" sz="2400" dirty="0">
                <a:solidFill>
                  <a:srgbClr val="660066"/>
                </a:solidFill>
                <a:latin typeface="Candara" panose="020E0502030303020204" pitchFamily="34" charset="0"/>
                <a:ea typeface="Cambria" panose="02040503050406030204" pitchFamily="18" charset="0"/>
                <a:cs typeface="Times New Roman" panose="02020603050405020304" pitchFamily="18" charset="0"/>
              </a:rPr>
              <a:t> will be there to help with directions to the conference room.</a:t>
            </a:r>
          </a:p>
        </p:txBody>
      </p:sp>
    </p:spTree>
    <p:extLst>
      <p:ext uri="{BB962C8B-B14F-4D97-AF65-F5344CB8AC3E}">
        <p14:creationId xmlns:p14="http://schemas.microsoft.com/office/powerpoint/2010/main" val="453633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6856"/>
            <a:ext cx="6635080" cy="949896"/>
          </a:xfrm>
        </p:spPr>
        <p:txBody>
          <a:bodyPr>
            <a:normAutofit/>
          </a:bodyPr>
          <a:lstStyle/>
          <a:p>
            <a:pPr>
              <a:lnSpc>
                <a:spcPct val="106000"/>
              </a:lnSpc>
              <a:spcAft>
                <a:spcPts val="800"/>
              </a:spcAft>
            </a:pPr>
            <a:r>
              <a:rPr lang="en-GB" sz="2400" b="1" dirty="0">
                <a:solidFill>
                  <a:srgbClr val="660066"/>
                </a:solidFill>
                <a:latin typeface="Candara" panose="020E0502030303020204" pitchFamily="34" charset="0"/>
                <a:ea typeface="Cambria" panose="02040503050406030204" pitchFamily="18" charset="0"/>
                <a:cs typeface="Times New Roman" panose="02020603050405020304" pitchFamily="18" charset="0"/>
              </a:rPr>
              <a:t>Welcome presentation</a:t>
            </a:r>
            <a:endParaRPr lang="en-GB" sz="2400" dirty="0">
              <a:solidFill>
                <a:srgbClr val="660066"/>
              </a:solidFill>
              <a:effectLst/>
              <a:latin typeface="Candara" panose="020E0502030303020204" pitchFamily="34" charset="0"/>
              <a:ea typeface="Cambria" panose="020405030504060302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a:defRPr/>
            </a:pPr>
            <a:fld id="{6548C49F-7C5F-4988-9808-73152869C23C}" type="slidenum">
              <a:rPr lang="en-GB" smtClean="0"/>
              <a:pPr>
                <a:defRPr/>
              </a:pPr>
              <a:t>6</a:t>
            </a:fld>
            <a:endParaRPr lang="en-GB" dirty="0"/>
          </a:p>
        </p:txBody>
      </p:sp>
      <p:sp>
        <p:nvSpPr>
          <p:cNvPr id="7" name="Footer Placeholder 1">
            <a:extLst>
              <a:ext uri="{FF2B5EF4-FFF2-40B4-BE49-F238E27FC236}">
                <a16:creationId xmlns:a16="http://schemas.microsoft.com/office/drawing/2014/main" id="{3438B275-4D4E-46D8-A412-CAF942AE41EA}"/>
              </a:ext>
            </a:extLst>
          </p:cNvPr>
          <p:cNvSpPr>
            <a:spLocks noGrp="1"/>
          </p:cNvSpPr>
          <p:nvPr>
            <p:ph type="ftr" sz="quarter" idx="11"/>
          </p:nvPr>
        </p:nvSpPr>
        <p:spPr>
          <a:xfrm>
            <a:off x="2267744" y="6434218"/>
            <a:ext cx="4464496" cy="287257"/>
          </a:xfrm>
        </p:spPr>
        <p:txBody>
          <a:bodyPr/>
          <a:lstStyle/>
          <a:p>
            <a:pPr>
              <a:defRPr/>
            </a:pPr>
            <a:r>
              <a:rPr lang="en-IE" sz="1600" b="1" dirty="0">
                <a:solidFill>
                  <a:schemeClr val="tx2">
                    <a:lumMod val="90000"/>
                    <a:lumOff val="10000"/>
                  </a:schemeClr>
                </a:solidFill>
                <a:latin typeface="Book Antiqua" panose="02040602050305030304" pitchFamily="18" charset="0"/>
              </a:rPr>
              <a:t>CATs event – June 2026</a:t>
            </a:r>
            <a:endParaRPr lang="en-GB" sz="1600" b="1" dirty="0">
              <a:solidFill>
                <a:schemeClr val="tx2">
                  <a:lumMod val="90000"/>
                  <a:lumOff val="10000"/>
                </a:schemeClr>
              </a:solidFill>
              <a:latin typeface="Book Antiqua" panose="02040602050305030304" pitchFamily="18" charset="0"/>
            </a:endParaRPr>
          </a:p>
        </p:txBody>
      </p:sp>
      <p:sp>
        <p:nvSpPr>
          <p:cNvPr id="8" name="Rectangle 7">
            <a:extLst>
              <a:ext uri="{FF2B5EF4-FFF2-40B4-BE49-F238E27FC236}">
                <a16:creationId xmlns:a16="http://schemas.microsoft.com/office/drawing/2014/main" id="{8CF71E99-2188-4043-96BB-322F419E07B8}"/>
              </a:ext>
            </a:extLst>
          </p:cNvPr>
          <p:cNvSpPr/>
          <p:nvPr/>
        </p:nvSpPr>
        <p:spPr>
          <a:xfrm>
            <a:off x="179512" y="1556792"/>
            <a:ext cx="8784976" cy="4799559"/>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n>
                <a:solidFill>
                  <a:schemeClr val="accent5"/>
                </a:solidFill>
              </a:ln>
              <a:solidFill>
                <a:schemeClr val="bg1"/>
              </a:solidFill>
            </a:endParaRPr>
          </a:p>
        </p:txBody>
      </p:sp>
      <p:graphicFrame>
        <p:nvGraphicFramePr>
          <p:cNvPr id="10" name="Table 9">
            <a:extLst>
              <a:ext uri="{FF2B5EF4-FFF2-40B4-BE49-F238E27FC236}">
                <a16:creationId xmlns:a16="http://schemas.microsoft.com/office/drawing/2014/main" id="{95DCC679-2C06-6C66-CB5D-7C12918F4739}"/>
              </a:ext>
            </a:extLst>
          </p:cNvPr>
          <p:cNvGraphicFramePr>
            <a:graphicFrameLocks noGrp="1"/>
          </p:cNvGraphicFramePr>
          <p:nvPr>
            <p:extLst>
              <p:ext uri="{D42A27DB-BD31-4B8C-83A1-F6EECF244321}">
                <p14:modId xmlns:p14="http://schemas.microsoft.com/office/powerpoint/2010/main" val="1376992137"/>
              </p:ext>
            </p:extLst>
          </p:nvPr>
        </p:nvGraphicFramePr>
        <p:xfrm>
          <a:off x="323528" y="1556793"/>
          <a:ext cx="8496944" cy="4721690"/>
        </p:xfrm>
        <a:graphic>
          <a:graphicData uri="http://schemas.openxmlformats.org/drawingml/2006/table">
            <a:tbl>
              <a:tblPr firstRow="1" firstCol="1" bandRow="1"/>
              <a:tblGrid>
                <a:gridCol w="3077056">
                  <a:extLst>
                    <a:ext uri="{9D8B030D-6E8A-4147-A177-3AD203B41FA5}">
                      <a16:colId xmlns:a16="http://schemas.microsoft.com/office/drawing/2014/main" val="2795997997"/>
                    </a:ext>
                  </a:extLst>
                </a:gridCol>
                <a:gridCol w="1284219">
                  <a:extLst>
                    <a:ext uri="{9D8B030D-6E8A-4147-A177-3AD203B41FA5}">
                      <a16:colId xmlns:a16="http://schemas.microsoft.com/office/drawing/2014/main" val="1661034323"/>
                    </a:ext>
                  </a:extLst>
                </a:gridCol>
                <a:gridCol w="4135669">
                  <a:extLst>
                    <a:ext uri="{9D8B030D-6E8A-4147-A177-3AD203B41FA5}">
                      <a16:colId xmlns:a16="http://schemas.microsoft.com/office/drawing/2014/main" val="2575461973"/>
                    </a:ext>
                  </a:extLst>
                </a:gridCol>
              </a:tblGrid>
              <a:tr h="920199">
                <a:tc>
                  <a:txBody>
                    <a:bodyPr/>
                    <a:lstStyle/>
                    <a:p>
                      <a:pPr algn="ctr">
                        <a:lnSpc>
                          <a:spcPct val="106000"/>
                        </a:lnSpc>
                        <a:spcAft>
                          <a:spcPts val="80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523" marR="56523" marT="7850" marB="0">
                    <a:lnL>
                      <a:noFill/>
                    </a:lnL>
                    <a:lnR>
                      <a:noFill/>
                    </a:lnR>
                    <a:lnT>
                      <a:noFill/>
                    </a:lnT>
                    <a:lnB>
                      <a:noFill/>
                    </a:lnB>
                  </a:tcPr>
                </a:tc>
                <a:tc>
                  <a:txBody>
                    <a:bodyPr/>
                    <a:lstStyle/>
                    <a:p>
                      <a:pPr algn="ctr">
                        <a:lnSpc>
                          <a:spcPct val="106000"/>
                        </a:lnSpc>
                        <a:spcAft>
                          <a:spcPts val="800"/>
                        </a:spcAft>
                      </a:pPr>
                      <a:r>
                        <a:rPr lang="en-GB" sz="1600" kern="1200" dirty="0">
                          <a:solidFill>
                            <a:srgbClr val="006600"/>
                          </a:solidFill>
                          <a:effectLst/>
                          <a:latin typeface="Cambria" panose="02040503050406030204" pitchFamily="18"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523" marR="56523" marT="7850" marB="0">
                    <a:lnL>
                      <a:noFill/>
                    </a:lnL>
                    <a:lnR>
                      <a:noFill/>
                    </a:lnR>
                    <a:lnT>
                      <a:noFill/>
                    </a:lnT>
                    <a:lnB>
                      <a:noFill/>
                    </a:lnB>
                  </a:tcPr>
                </a:tc>
                <a:tc>
                  <a:txBody>
                    <a:bodyPr/>
                    <a:lstStyle/>
                    <a:p>
                      <a:pPr algn="r">
                        <a:lnSpc>
                          <a:spcPct val="107000"/>
                        </a:lnSpc>
                        <a:spcAft>
                          <a:spcPts val="800"/>
                        </a:spcAft>
                      </a:pP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Tuesday 30</a:t>
                      </a:r>
                      <a:r>
                        <a:rPr lang="en-GB" sz="1400" b="1" i="1" kern="1200" baseline="300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th </a:t>
                      </a: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June 2026</a:t>
                      </a:r>
                      <a:endParaRPr lang="en-GB" sz="1400" dirty="0">
                        <a:effectLst/>
                        <a:latin typeface="Candara" panose="020E0502030303020204" pitchFamily="34" charset="0"/>
                        <a:ea typeface="Cambria" panose="02040503050406030204" pitchFamily="18" charset="0"/>
                        <a:cs typeface="Calibri" panose="020F0502020204030204" pitchFamily="34" charset="0"/>
                      </a:endParaRPr>
                    </a:p>
                    <a:p>
                      <a:pPr algn="r">
                        <a:lnSpc>
                          <a:spcPct val="107000"/>
                        </a:lnSpc>
                        <a:spcAft>
                          <a:spcPts val="800"/>
                        </a:spcAft>
                      </a:pP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09:00-10:00 </a:t>
                      </a:r>
                      <a:r>
                        <a:rPr lang="en-GB" sz="1400" b="0"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(EEST) </a:t>
                      </a:r>
                      <a:r>
                        <a:rPr lang="en-GB" sz="1400" b="1" i="1" kern="1200" dirty="0">
                          <a:solidFill>
                            <a:srgbClr val="006633"/>
                          </a:solidFill>
                          <a:effectLst/>
                          <a:latin typeface="Candara" panose="020E0502030303020204" pitchFamily="34" charset="0"/>
                          <a:ea typeface="Cambria" panose="02040503050406030204" pitchFamily="18" charset="0"/>
                          <a:cs typeface="Calibri" panose="020F0502020204030204" pitchFamily="34" charset="0"/>
                        </a:rPr>
                        <a:t>Check your time-zone </a:t>
                      </a:r>
                      <a:r>
                        <a:rPr lang="en-GB" sz="1400" b="1" i="1" kern="1200" dirty="0">
                          <a:solidFill>
                            <a:srgbClr val="3333FF"/>
                          </a:solidFill>
                          <a:effectLst/>
                          <a:latin typeface="Candara" panose="020E0502030303020204" pitchFamily="34" charset="0"/>
                          <a:ea typeface="Cambria" panose="02040503050406030204" pitchFamily="18" charset="0"/>
                          <a:cs typeface="Calibri" panose="020F0502020204030204" pitchFamily="34" charset="0"/>
                          <a:hlinkClick r:id="rId3">
                            <a:extLst>
                              <a:ext uri="{A12FA001-AC4F-418D-AE19-62706E023703}">
                                <ahyp:hlinkClr xmlns:ahyp="http://schemas.microsoft.com/office/drawing/2018/hyperlinkcolor" val="tx"/>
                              </a:ext>
                            </a:extLst>
                          </a:hlinkClick>
                        </a:rPr>
                        <a:t>here</a:t>
                      </a:r>
                      <a:endParaRPr lang="en-GB" sz="1400" b="1" i="1" kern="1200" dirty="0">
                        <a:solidFill>
                          <a:srgbClr val="3333FF"/>
                        </a:solidFill>
                        <a:effectLst/>
                        <a:latin typeface="Candara" panose="020E0502030303020204" pitchFamily="34" charset="0"/>
                        <a:ea typeface="Cambria" panose="02040503050406030204" pitchFamily="18" charset="0"/>
                        <a:cs typeface="Calibri" panose="020F0502020204030204" pitchFamily="34" charset="0"/>
                      </a:endParaRPr>
                    </a:p>
                    <a:p>
                      <a:pPr algn="r">
                        <a:lnSpc>
                          <a:spcPct val="107000"/>
                        </a:lnSpc>
                        <a:spcAft>
                          <a:spcPts val="800"/>
                        </a:spcAft>
                      </a:pPr>
                      <a:r>
                        <a:rPr lang="en-GB" sz="1200" kern="1200" dirty="0">
                          <a:solidFill>
                            <a:srgbClr val="0000FF"/>
                          </a:solidFill>
                          <a:effectLst/>
                          <a:latin typeface="Cambria" panose="02040503050406030204" pitchFamily="18" charset="0"/>
                          <a:ea typeface="Cambria" panose="02040503050406030204" pitchFamily="18" charset="0"/>
                          <a:cs typeface="Times New Roman" panose="02020603050405020304" pitchFamily="18" charset="0"/>
                        </a:rPr>
                        <a:t> </a:t>
                      </a:r>
                      <a:endParaRPr lang="en-GB" sz="900" dirty="0">
                        <a:effectLst/>
                        <a:latin typeface="Cambria" panose="02040503050406030204" pitchFamily="18" charset="0"/>
                        <a:ea typeface="Cambria" panose="02040503050406030204" pitchFamily="18" charset="0"/>
                        <a:cs typeface="Times New Roman" panose="02020603050405020304" pitchFamily="18" charset="0"/>
                      </a:endParaRPr>
                    </a:p>
                  </a:txBody>
                  <a:tcPr marL="56523" marR="56523" marT="7850" marB="0">
                    <a:lnL>
                      <a:noFill/>
                    </a:lnL>
                    <a:lnR>
                      <a:noFill/>
                    </a:lnR>
                    <a:lnT>
                      <a:noFill/>
                    </a:lnT>
                    <a:lnB>
                      <a:noFill/>
                    </a:lnB>
                  </a:tcPr>
                </a:tc>
                <a:extLst>
                  <a:ext uri="{0D108BD9-81ED-4DB2-BD59-A6C34878D82A}">
                    <a16:rowId xmlns:a16="http://schemas.microsoft.com/office/drawing/2014/main" val="3594646573"/>
                  </a:ext>
                </a:extLst>
              </a:tr>
              <a:tr h="3801491">
                <a:tc gridSpan="3">
                  <a:txBody>
                    <a:bodyPr/>
                    <a:lstStyle/>
                    <a:p>
                      <a:pPr>
                        <a:lnSpc>
                          <a:spcPct val="106000"/>
                        </a:lnSpc>
                        <a:spcAft>
                          <a:spcPts val="800"/>
                        </a:spcAft>
                      </a:pPr>
                      <a:r>
                        <a:rPr lang="en-GB" sz="1600" b="1"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Hosts: </a:t>
                      </a:r>
                      <a:r>
                        <a:rPr lang="en-GB"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Professors Madeline Cruice and Lucy Dipper [GB]</a:t>
                      </a:r>
                      <a:endParaRPr lang="en-GB" sz="1600" b="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pPr marL="0" algn="l" defTabSz="914400" rtl="0" eaLnBrk="1" latinLnBrk="0" hangingPunct="1"/>
                      <a:endParaRPr lang="en-GB"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pPr marL="0" algn="l" defTabSz="914400" rtl="0" eaLnBrk="1" latinLnBrk="0" hangingPunct="1"/>
                      <a:r>
                        <a:rPr lang="en-GB"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We are looking forward to seeing people in Athens and online on Tuesday 30 June 2026.</a:t>
                      </a:r>
                    </a:p>
                    <a:p>
                      <a:pPr marL="0" algn="l" defTabSz="914400" rtl="0" eaLnBrk="1" latinLnBrk="0" hangingPunct="1"/>
                      <a:r>
                        <a:rPr lang="en-GB"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We will briefly bring people up to speed with progress of CATs-4 so people understand where we are at in our growth as an organisation, and we will welcome new members (those present and hybrid, and those who are unable to attend). Our focus is sharing plans for CATs-5 (August 2026-July 2029) with our continued commitment to researcher capacity building, and our focus on beacon projects, three of which are being presented and discussed today. Going forward, we will emphasize patient/person-centred priorities to steer us; pioneer and implement multilingual approaches; evaluate and implement the aphasia treatment evidence base; develop applications of AI in aphasia rehabilitation; and mobilise the insights derived from big data. Join us and discuss how we can expand our global research and researcher capacity and achieve better futures for people affected by aphasia.</a:t>
                      </a:r>
                    </a:p>
                    <a:p>
                      <a:pPr marL="0" algn="l" defTabSz="914400" rtl="0" eaLnBrk="1" latinLnBrk="0" hangingPunct="1"/>
                      <a:endParaRPr lang="en-GB" sz="14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pPr marL="0" algn="l" defTabSz="914400" rtl="0" eaLnBrk="1" fontAlgn="base" latinLnBrk="0" hangingPunct="1">
                        <a:lnSpc>
                          <a:spcPct val="106000"/>
                        </a:lnSpc>
                        <a:spcAft>
                          <a:spcPts val="800"/>
                        </a:spcAft>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txBody>
                  <a:tcPr marL="56523" marR="56523" marT="7850" marB="0">
                    <a:lnL>
                      <a:noFill/>
                    </a:lnL>
                    <a:lnR>
                      <a:noFill/>
                    </a:lnR>
                    <a:lnT>
                      <a:noFill/>
                    </a:lnT>
                    <a:lnB>
                      <a:noFill/>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133798498"/>
                  </a:ext>
                </a:extLst>
              </a:tr>
            </a:tbl>
          </a:graphicData>
        </a:graphic>
      </p:graphicFrame>
    </p:spTree>
    <p:extLst>
      <p:ext uri="{BB962C8B-B14F-4D97-AF65-F5344CB8AC3E}">
        <p14:creationId xmlns:p14="http://schemas.microsoft.com/office/powerpoint/2010/main" val="827766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6856"/>
            <a:ext cx="6635080" cy="949896"/>
          </a:xfrm>
        </p:spPr>
        <p:txBody>
          <a:bodyPr>
            <a:normAutofit/>
          </a:bodyPr>
          <a:lstStyle/>
          <a:p>
            <a:pPr>
              <a:lnSpc>
                <a:spcPct val="106000"/>
              </a:lnSpc>
              <a:spcAft>
                <a:spcPts val="800"/>
              </a:spcAft>
            </a:pPr>
            <a:r>
              <a:rPr lang="en-US" sz="2400" b="1" dirty="0">
                <a:solidFill>
                  <a:srgbClr val="660066"/>
                </a:solidFill>
                <a:latin typeface="Candara" panose="020E0502030303020204" pitchFamily="34" charset="0"/>
                <a:ea typeface="Cambria" panose="02040503050406030204" pitchFamily="18" charset="0"/>
                <a:cs typeface="Times New Roman" panose="02020603050405020304" pitchFamily="18" charset="0"/>
              </a:rPr>
              <a:t>Artificial Intelligence in aphasia: developing a research agenda</a:t>
            </a:r>
            <a:endParaRPr lang="en-GB" sz="2400" dirty="0">
              <a:solidFill>
                <a:srgbClr val="660066"/>
              </a:solidFill>
              <a:effectLst/>
              <a:latin typeface="Candara" panose="020E0502030303020204" pitchFamily="34" charset="0"/>
              <a:ea typeface="Cambria" panose="020405030504060302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a:defRPr/>
            </a:pPr>
            <a:fld id="{6548C49F-7C5F-4988-9808-73152869C23C}" type="slidenum">
              <a:rPr lang="en-GB" smtClean="0"/>
              <a:pPr>
                <a:defRPr/>
              </a:pPr>
              <a:t>7</a:t>
            </a:fld>
            <a:endParaRPr lang="en-GB" dirty="0"/>
          </a:p>
        </p:txBody>
      </p:sp>
      <p:sp>
        <p:nvSpPr>
          <p:cNvPr id="7" name="Footer Placeholder 1">
            <a:extLst>
              <a:ext uri="{FF2B5EF4-FFF2-40B4-BE49-F238E27FC236}">
                <a16:creationId xmlns:a16="http://schemas.microsoft.com/office/drawing/2014/main" id="{3438B275-4D4E-46D8-A412-CAF942AE41EA}"/>
              </a:ext>
            </a:extLst>
          </p:cNvPr>
          <p:cNvSpPr>
            <a:spLocks noGrp="1"/>
          </p:cNvSpPr>
          <p:nvPr>
            <p:ph type="ftr" sz="quarter" idx="11"/>
          </p:nvPr>
        </p:nvSpPr>
        <p:spPr>
          <a:xfrm>
            <a:off x="2267744" y="6434218"/>
            <a:ext cx="4464496" cy="287257"/>
          </a:xfrm>
        </p:spPr>
        <p:txBody>
          <a:bodyPr/>
          <a:lstStyle/>
          <a:p>
            <a:pPr>
              <a:defRPr/>
            </a:pPr>
            <a:r>
              <a:rPr lang="en-IE" sz="1600" b="1" dirty="0">
                <a:solidFill>
                  <a:schemeClr val="tx2">
                    <a:lumMod val="90000"/>
                    <a:lumOff val="10000"/>
                  </a:schemeClr>
                </a:solidFill>
                <a:latin typeface="Book Antiqua" panose="02040602050305030304" pitchFamily="18" charset="0"/>
              </a:rPr>
              <a:t>CATs event – June 2026</a:t>
            </a:r>
            <a:endParaRPr lang="en-GB" sz="1600" b="1" dirty="0">
              <a:solidFill>
                <a:schemeClr val="tx2">
                  <a:lumMod val="90000"/>
                  <a:lumOff val="10000"/>
                </a:schemeClr>
              </a:solidFill>
              <a:latin typeface="Book Antiqua" panose="02040602050305030304" pitchFamily="18" charset="0"/>
            </a:endParaRPr>
          </a:p>
        </p:txBody>
      </p:sp>
      <p:sp>
        <p:nvSpPr>
          <p:cNvPr id="8" name="Rectangle 7">
            <a:extLst>
              <a:ext uri="{FF2B5EF4-FFF2-40B4-BE49-F238E27FC236}">
                <a16:creationId xmlns:a16="http://schemas.microsoft.com/office/drawing/2014/main" id="{8CF71E99-2188-4043-96BB-322F419E07B8}"/>
              </a:ext>
            </a:extLst>
          </p:cNvPr>
          <p:cNvSpPr/>
          <p:nvPr/>
        </p:nvSpPr>
        <p:spPr>
          <a:xfrm>
            <a:off x="179512" y="1556792"/>
            <a:ext cx="8784976" cy="4799559"/>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n>
                <a:solidFill>
                  <a:schemeClr val="accent5"/>
                </a:solidFill>
              </a:ln>
              <a:solidFill>
                <a:schemeClr val="bg1"/>
              </a:solidFill>
            </a:endParaRPr>
          </a:p>
        </p:txBody>
      </p:sp>
      <p:graphicFrame>
        <p:nvGraphicFramePr>
          <p:cNvPr id="10" name="Table 9">
            <a:extLst>
              <a:ext uri="{FF2B5EF4-FFF2-40B4-BE49-F238E27FC236}">
                <a16:creationId xmlns:a16="http://schemas.microsoft.com/office/drawing/2014/main" id="{95DCC679-2C06-6C66-CB5D-7C12918F4739}"/>
              </a:ext>
            </a:extLst>
          </p:cNvPr>
          <p:cNvGraphicFramePr>
            <a:graphicFrameLocks noGrp="1"/>
          </p:cNvGraphicFramePr>
          <p:nvPr>
            <p:extLst>
              <p:ext uri="{D42A27DB-BD31-4B8C-83A1-F6EECF244321}">
                <p14:modId xmlns:p14="http://schemas.microsoft.com/office/powerpoint/2010/main" val="2220372016"/>
              </p:ext>
            </p:extLst>
          </p:nvPr>
        </p:nvGraphicFramePr>
        <p:xfrm>
          <a:off x="323528" y="1556793"/>
          <a:ext cx="8496944" cy="4721690"/>
        </p:xfrm>
        <a:graphic>
          <a:graphicData uri="http://schemas.openxmlformats.org/drawingml/2006/table">
            <a:tbl>
              <a:tblPr firstRow="1" firstCol="1" bandRow="1"/>
              <a:tblGrid>
                <a:gridCol w="3077056">
                  <a:extLst>
                    <a:ext uri="{9D8B030D-6E8A-4147-A177-3AD203B41FA5}">
                      <a16:colId xmlns:a16="http://schemas.microsoft.com/office/drawing/2014/main" val="2795997997"/>
                    </a:ext>
                  </a:extLst>
                </a:gridCol>
                <a:gridCol w="1284219">
                  <a:extLst>
                    <a:ext uri="{9D8B030D-6E8A-4147-A177-3AD203B41FA5}">
                      <a16:colId xmlns:a16="http://schemas.microsoft.com/office/drawing/2014/main" val="1661034323"/>
                    </a:ext>
                  </a:extLst>
                </a:gridCol>
                <a:gridCol w="4135669">
                  <a:extLst>
                    <a:ext uri="{9D8B030D-6E8A-4147-A177-3AD203B41FA5}">
                      <a16:colId xmlns:a16="http://schemas.microsoft.com/office/drawing/2014/main" val="2575461973"/>
                    </a:ext>
                  </a:extLst>
                </a:gridCol>
              </a:tblGrid>
              <a:tr h="920199">
                <a:tc>
                  <a:txBody>
                    <a:bodyPr/>
                    <a:lstStyle/>
                    <a:p>
                      <a:pPr algn="ctr">
                        <a:lnSpc>
                          <a:spcPct val="106000"/>
                        </a:lnSpc>
                        <a:spcAft>
                          <a:spcPts val="80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523" marR="56523" marT="7850" marB="0">
                    <a:lnL>
                      <a:noFill/>
                    </a:lnL>
                    <a:lnR>
                      <a:noFill/>
                    </a:lnR>
                    <a:lnT>
                      <a:noFill/>
                    </a:lnT>
                    <a:lnB>
                      <a:noFill/>
                    </a:lnB>
                  </a:tcPr>
                </a:tc>
                <a:tc>
                  <a:txBody>
                    <a:bodyPr/>
                    <a:lstStyle/>
                    <a:p>
                      <a:pPr algn="ctr">
                        <a:lnSpc>
                          <a:spcPct val="106000"/>
                        </a:lnSpc>
                        <a:spcAft>
                          <a:spcPts val="800"/>
                        </a:spcAft>
                      </a:pPr>
                      <a:r>
                        <a:rPr lang="en-GB" sz="1600" kern="1200" dirty="0">
                          <a:solidFill>
                            <a:srgbClr val="006600"/>
                          </a:solidFill>
                          <a:effectLst/>
                          <a:latin typeface="Cambria" panose="02040503050406030204" pitchFamily="18"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523" marR="56523" marT="7850" marB="0">
                    <a:lnL>
                      <a:noFill/>
                    </a:lnL>
                    <a:lnR>
                      <a:noFill/>
                    </a:lnR>
                    <a:lnT>
                      <a:noFill/>
                    </a:lnT>
                    <a:lnB>
                      <a:noFill/>
                    </a:lnB>
                  </a:tcPr>
                </a:tc>
                <a:tc>
                  <a:txBody>
                    <a:bodyPr/>
                    <a:lstStyle/>
                    <a:p>
                      <a:pPr algn="r">
                        <a:lnSpc>
                          <a:spcPct val="107000"/>
                        </a:lnSpc>
                        <a:spcAft>
                          <a:spcPts val="800"/>
                        </a:spcAft>
                      </a:pP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Tuesday 30</a:t>
                      </a:r>
                      <a:r>
                        <a:rPr lang="en-GB" sz="1400" b="1" i="1" kern="1200" baseline="300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th</a:t>
                      </a: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 June 2026</a:t>
                      </a:r>
                      <a:endParaRPr lang="en-GB" sz="1400" dirty="0">
                        <a:effectLst/>
                        <a:latin typeface="Candara" panose="020E0502030303020204" pitchFamily="34" charset="0"/>
                        <a:ea typeface="Cambria" panose="02040503050406030204" pitchFamily="18" charset="0"/>
                        <a:cs typeface="Calibri" panose="020F0502020204030204" pitchFamily="34" charset="0"/>
                      </a:endParaRPr>
                    </a:p>
                    <a:p>
                      <a:pPr algn="r">
                        <a:lnSpc>
                          <a:spcPct val="107000"/>
                        </a:lnSpc>
                        <a:spcAft>
                          <a:spcPts val="800"/>
                        </a:spcAft>
                      </a:pP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10:00-11.00 </a:t>
                      </a:r>
                      <a:r>
                        <a:rPr lang="en-GB" sz="1400" b="0"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(EEST) </a:t>
                      </a:r>
                      <a:r>
                        <a:rPr lang="en-GB" sz="1400" b="1" i="1" kern="1200" dirty="0">
                          <a:solidFill>
                            <a:srgbClr val="006633"/>
                          </a:solidFill>
                          <a:effectLst/>
                          <a:latin typeface="Candara" panose="020E0502030303020204" pitchFamily="34" charset="0"/>
                          <a:ea typeface="Cambria" panose="02040503050406030204" pitchFamily="18" charset="0"/>
                          <a:cs typeface="Calibri" panose="020F0502020204030204" pitchFamily="34" charset="0"/>
                        </a:rPr>
                        <a:t>Check your time-zone </a:t>
                      </a:r>
                      <a:r>
                        <a:rPr lang="en-GB" sz="1400" b="1" i="1" kern="1200" dirty="0">
                          <a:solidFill>
                            <a:srgbClr val="3333FF"/>
                          </a:solidFill>
                          <a:effectLst/>
                          <a:latin typeface="Candara" panose="020E0502030303020204" pitchFamily="34" charset="0"/>
                          <a:ea typeface="Cambria" panose="02040503050406030204" pitchFamily="18" charset="0"/>
                          <a:cs typeface="Calibri" panose="020F0502020204030204" pitchFamily="34" charset="0"/>
                          <a:hlinkClick r:id="rId3">
                            <a:extLst>
                              <a:ext uri="{A12FA001-AC4F-418D-AE19-62706E023703}">
                                <ahyp:hlinkClr xmlns:ahyp="http://schemas.microsoft.com/office/drawing/2018/hyperlinkcolor" val="tx"/>
                              </a:ext>
                            </a:extLst>
                          </a:hlinkClick>
                        </a:rPr>
                        <a:t>here</a:t>
                      </a:r>
                      <a:endParaRPr lang="en-GB" sz="1400" b="1" i="1" kern="1200" dirty="0">
                        <a:solidFill>
                          <a:srgbClr val="3333FF"/>
                        </a:solidFill>
                        <a:effectLst/>
                        <a:latin typeface="Candara" panose="020E0502030303020204" pitchFamily="34" charset="0"/>
                        <a:ea typeface="Cambria" panose="02040503050406030204" pitchFamily="18" charset="0"/>
                        <a:cs typeface="Calibri" panose="020F0502020204030204" pitchFamily="34" charset="0"/>
                      </a:endParaRPr>
                    </a:p>
                    <a:p>
                      <a:pPr algn="r">
                        <a:lnSpc>
                          <a:spcPct val="107000"/>
                        </a:lnSpc>
                        <a:spcAft>
                          <a:spcPts val="800"/>
                        </a:spcAft>
                      </a:pPr>
                      <a:r>
                        <a:rPr lang="en-GB" sz="1200" kern="1200" dirty="0">
                          <a:solidFill>
                            <a:srgbClr val="0000FF"/>
                          </a:solidFill>
                          <a:effectLst/>
                          <a:latin typeface="Cambria" panose="02040503050406030204" pitchFamily="18" charset="0"/>
                          <a:ea typeface="Cambria" panose="02040503050406030204" pitchFamily="18" charset="0"/>
                          <a:cs typeface="Times New Roman" panose="02020603050405020304" pitchFamily="18" charset="0"/>
                        </a:rPr>
                        <a:t> </a:t>
                      </a:r>
                      <a:endParaRPr lang="en-GB" sz="900" dirty="0">
                        <a:effectLst/>
                        <a:latin typeface="Cambria" panose="02040503050406030204" pitchFamily="18" charset="0"/>
                        <a:ea typeface="Cambria" panose="02040503050406030204" pitchFamily="18" charset="0"/>
                        <a:cs typeface="Times New Roman" panose="02020603050405020304" pitchFamily="18" charset="0"/>
                      </a:endParaRPr>
                    </a:p>
                  </a:txBody>
                  <a:tcPr marL="56523" marR="56523" marT="7850" marB="0">
                    <a:lnL>
                      <a:noFill/>
                    </a:lnL>
                    <a:lnR>
                      <a:noFill/>
                    </a:lnR>
                    <a:lnT>
                      <a:noFill/>
                    </a:lnT>
                    <a:lnB>
                      <a:noFill/>
                    </a:lnB>
                  </a:tcPr>
                </a:tc>
                <a:extLst>
                  <a:ext uri="{0D108BD9-81ED-4DB2-BD59-A6C34878D82A}">
                    <a16:rowId xmlns:a16="http://schemas.microsoft.com/office/drawing/2014/main" val="3594646573"/>
                  </a:ext>
                </a:extLst>
              </a:tr>
              <a:tr h="3801491">
                <a:tc gridSpan="3">
                  <a:txBody>
                    <a:bodyPr/>
                    <a:lstStyle/>
                    <a:p>
                      <a:pPr>
                        <a:lnSpc>
                          <a:spcPct val="106000"/>
                        </a:lnSpc>
                        <a:spcAft>
                          <a:spcPts val="800"/>
                        </a:spcAft>
                      </a:pPr>
                      <a:r>
                        <a:rPr lang="en-GB" sz="1600" b="1"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Host: </a:t>
                      </a:r>
                      <a:r>
                        <a:rPr lang="en-GB"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Dr John Pierce [AU]</a:t>
                      </a:r>
                      <a:endParaRPr lang="en-GB" sz="1600" b="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pPr>
                        <a:lnSpc>
                          <a:spcPct val="106000"/>
                        </a:lnSpc>
                        <a:spcAft>
                          <a:spcPts val="800"/>
                        </a:spcAft>
                      </a:pPr>
                      <a:endParaRPr lang="en-GB" sz="1600" kern="1200" dirty="0">
                        <a:solidFill>
                          <a:srgbClr val="FF0000"/>
                        </a:solidFill>
                        <a:effectLst/>
                        <a:latin typeface="Candara" panose="020E0502030303020204" pitchFamily="34" charset="0"/>
                        <a:ea typeface="Cambria" panose="02040503050406030204" pitchFamily="18" charset="0"/>
                        <a:cs typeface="Calibri" panose="020F0502020204030204" pitchFamily="34" charset="0"/>
                      </a:endParaRPr>
                    </a:p>
                    <a:p>
                      <a:pPr marL="0" algn="l" defTabSz="914400" rtl="0" eaLnBrk="1" latinLnBrk="0" hangingPunct="1">
                        <a:lnSpc>
                          <a:spcPct val="107000"/>
                        </a:lnSpc>
                        <a:spcAft>
                          <a:spcPts val="800"/>
                        </a:spcAft>
                      </a:pPr>
                      <a:r>
                        <a:rPr lang="en-US"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This CATs project aims to develop a </a:t>
                      </a:r>
                      <a:r>
                        <a:rPr lang="en-US" sz="1600" b="0" kern="1200" dirty="0" err="1">
                          <a:solidFill>
                            <a:srgbClr val="660066"/>
                          </a:solidFill>
                          <a:effectLst/>
                          <a:latin typeface="Candara" panose="020E0502030303020204" pitchFamily="34" charset="0"/>
                          <a:ea typeface="Cambria" panose="02040503050406030204" pitchFamily="18" charset="0"/>
                          <a:cs typeface="Calibri" panose="020F0502020204030204" pitchFamily="34" charset="0"/>
                        </a:rPr>
                        <a:t>prioritised</a:t>
                      </a:r>
                      <a:r>
                        <a:rPr lang="en-US"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 research agenda for the application of artificial intelligence (AI) to aphasia, beginning with researcher perspectives. The working party has been refining ideas generated at the 2025 CATs workshop into a draft set of research objectives and is preparing for an </a:t>
                      </a:r>
                      <a:r>
                        <a:rPr lang="en-US" sz="1600" b="0" kern="1200" dirty="0" err="1">
                          <a:solidFill>
                            <a:srgbClr val="660066"/>
                          </a:solidFill>
                          <a:effectLst/>
                          <a:latin typeface="Candara" panose="020E0502030303020204" pitchFamily="34" charset="0"/>
                          <a:ea typeface="Cambria" panose="02040503050406030204" pitchFamily="18" charset="0"/>
                          <a:cs typeface="Calibri" panose="020F0502020204030204" pitchFamily="34" charset="0"/>
                        </a:rPr>
                        <a:t>eDelphi</a:t>
                      </a:r>
                      <a:r>
                        <a:rPr lang="en-US"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 study. This session will </a:t>
                      </a:r>
                      <a:r>
                        <a:rPr lang="en-US" sz="1600" b="0" kern="1200" dirty="0" err="1">
                          <a:solidFill>
                            <a:srgbClr val="660066"/>
                          </a:solidFill>
                          <a:effectLst/>
                          <a:latin typeface="Candara" panose="020E0502030303020204" pitchFamily="34" charset="0"/>
                          <a:ea typeface="Cambria" panose="02040503050406030204" pitchFamily="18" charset="0"/>
                          <a:cs typeface="Calibri" panose="020F0502020204030204" pitchFamily="34" charset="0"/>
                        </a:rPr>
                        <a:t>summarise</a:t>
                      </a:r>
                      <a:r>
                        <a:rPr lang="en-US"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 progress to date, outline the proposed </a:t>
                      </a:r>
                      <a:r>
                        <a:rPr lang="en-US" sz="1600" b="0" kern="1200" dirty="0" err="1">
                          <a:solidFill>
                            <a:srgbClr val="660066"/>
                          </a:solidFill>
                          <a:effectLst/>
                          <a:latin typeface="Candara" panose="020E0502030303020204" pitchFamily="34" charset="0"/>
                          <a:ea typeface="Cambria" panose="02040503050406030204" pitchFamily="18" charset="0"/>
                          <a:cs typeface="Calibri" panose="020F0502020204030204" pitchFamily="34" charset="0"/>
                        </a:rPr>
                        <a:t>eDelphi</a:t>
                      </a:r>
                      <a:r>
                        <a:rPr lang="en-US"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 protocol, and invite CATs member feedback on the draft objectives.</a:t>
                      </a:r>
                      <a:endParaRPr lang="en-GB"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txBody>
                  <a:tcPr marL="56523" marR="56523" marT="7850" marB="0">
                    <a:lnL>
                      <a:noFill/>
                    </a:lnL>
                    <a:lnR>
                      <a:noFill/>
                    </a:lnR>
                    <a:lnT>
                      <a:noFill/>
                    </a:lnT>
                    <a:lnB>
                      <a:noFill/>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133798498"/>
                  </a:ext>
                </a:extLst>
              </a:tr>
            </a:tbl>
          </a:graphicData>
        </a:graphic>
      </p:graphicFrame>
    </p:spTree>
    <p:extLst>
      <p:ext uri="{BB962C8B-B14F-4D97-AF65-F5344CB8AC3E}">
        <p14:creationId xmlns:p14="http://schemas.microsoft.com/office/powerpoint/2010/main" val="2865883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6856"/>
            <a:ext cx="6635080" cy="949896"/>
          </a:xfrm>
        </p:spPr>
        <p:txBody>
          <a:bodyPr>
            <a:normAutofit/>
          </a:bodyPr>
          <a:lstStyle/>
          <a:p>
            <a:pPr>
              <a:lnSpc>
                <a:spcPct val="106000"/>
              </a:lnSpc>
              <a:spcAft>
                <a:spcPts val="800"/>
              </a:spcAft>
            </a:pPr>
            <a:r>
              <a:rPr lang="en-GB" sz="2400" b="1" dirty="0">
                <a:solidFill>
                  <a:srgbClr val="660066"/>
                </a:solidFill>
                <a:latin typeface="Candara" panose="020E0502030303020204" pitchFamily="34" charset="0"/>
                <a:ea typeface="Cambria" panose="02040503050406030204" pitchFamily="18" charset="0"/>
                <a:cs typeface="Times New Roman" panose="02020603050405020304" pitchFamily="18" charset="0"/>
              </a:rPr>
              <a:t>Survive &amp; Thrive beacon project</a:t>
            </a:r>
            <a:endParaRPr lang="en-GB" sz="2400" dirty="0">
              <a:solidFill>
                <a:srgbClr val="660066"/>
              </a:solidFill>
              <a:effectLst/>
              <a:latin typeface="Candara" panose="020E0502030303020204" pitchFamily="34" charset="0"/>
              <a:ea typeface="Cambria" panose="020405030504060302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a:defRPr/>
            </a:pPr>
            <a:fld id="{6548C49F-7C5F-4988-9808-73152869C23C}" type="slidenum">
              <a:rPr lang="en-GB" smtClean="0"/>
              <a:pPr>
                <a:defRPr/>
              </a:pPr>
              <a:t>8</a:t>
            </a:fld>
            <a:endParaRPr lang="en-GB" dirty="0"/>
          </a:p>
        </p:txBody>
      </p:sp>
      <p:sp>
        <p:nvSpPr>
          <p:cNvPr id="7" name="Footer Placeholder 1">
            <a:extLst>
              <a:ext uri="{FF2B5EF4-FFF2-40B4-BE49-F238E27FC236}">
                <a16:creationId xmlns:a16="http://schemas.microsoft.com/office/drawing/2014/main" id="{3438B275-4D4E-46D8-A412-CAF942AE41EA}"/>
              </a:ext>
            </a:extLst>
          </p:cNvPr>
          <p:cNvSpPr>
            <a:spLocks noGrp="1"/>
          </p:cNvSpPr>
          <p:nvPr>
            <p:ph type="ftr" sz="quarter" idx="11"/>
          </p:nvPr>
        </p:nvSpPr>
        <p:spPr>
          <a:xfrm>
            <a:off x="2267744" y="6434218"/>
            <a:ext cx="4464496" cy="287257"/>
          </a:xfrm>
        </p:spPr>
        <p:txBody>
          <a:bodyPr/>
          <a:lstStyle/>
          <a:p>
            <a:pPr>
              <a:defRPr/>
            </a:pPr>
            <a:r>
              <a:rPr lang="en-IE" sz="1600" b="1" dirty="0">
                <a:solidFill>
                  <a:schemeClr val="tx2">
                    <a:lumMod val="90000"/>
                    <a:lumOff val="10000"/>
                  </a:schemeClr>
                </a:solidFill>
                <a:latin typeface="Book Antiqua" panose="02040602050305030304" pitchFamily="18" charset="0"/>
              </a:rPr>
              <a:t>CATs event – June 2026</a:t>
            </a:r>
            <a:endParaRPr lang="en-GB" sz="1600" b="1" dirty="0">
              <a:solidFill>
                <a:schemeClr val="tx2">
                  <a:lumMod val="90000"/>
                  <a:lumOff val="10000"/>
                </a:schemeClr>
              </a:solidFill>
              <a:latin typeface="Book Antiqua" panose="02040602050305030304" pitchFamily="18" charset="0"/>
            </a:endParaRPr>
          </a:p>
        </p:txBody>
      </p:sp>
      <p:sp>
        <p:nvSpPr>
          <p:cNvPr id="8" name="Rectangle 7">
            <a:extLst>
              <a:ext uri="{FF2B5EF4-FFF2-40B4-BE49-F238E27FC236}">
                <a16:creationId xmlns:a16="http://schemas.microsoft.com/office/drawing/2014/main" id="{8CF71E99-2188-4043-96BB-322F419E07B8}"/>
              </a:ext>
            </a:extLst>
          </p:cNvPr>
          <p:cNvSpPr/>
          <p:nvPr/>
        </p:nvSpPr>
        <p:spPr>
          <a:xfrm>
            <a:off x="179512" y="1556792"/>
            <a:ext cx="8784976" cy="4799559"/>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n>
                <a:solidFill>
                  <a:schemeClr val="accent5"/>
                </a:solidFill>
              </a:ln>
              <a:solidFill>
                <a:schemeClr val="bg1"/>
              </a:solidFill>
            </a:endParaRPr>
          </a:p>
        </p:txBody>
      </p:sp>
      <p:graphicFrame>
        <p:nvGraphicFramePr>
          <p:cNvPr id="10" name="Table 9">
            <a:extLst>
              <a:ext uri="{FF2B5EF4-FFF2-40B4-BE49-F238E27FC236}">
                <a16:creationId xmlns:a16="http://schemas.microsoft.com/office/drawing/2014/main" id="{95DCC679-2C06-6C66-CB5D-7C12918F4739}"/>
              </a:ext>
            </a:extLst>
          </p:cNvPr>
          <p:cNvGraphicFramePr>
            <a:graphicFrameLocks noGrp="1"/>
          </p:cNvGraphicFramePr>
          <p:nvPr>
            <p:extLst>
              <p:ext uri="{D42A27DB-BD31-4B8C-83A1-F6EECF244321}">
                <p14:modId xmlns:p14="http://schemas.microsoft.com/office/powerpoint/2010/main" val="1600991167"/>
              </p:ext>
            </p:extLst>
          </p:nvPr>
        </p:nvGraphicFramePr>
        <p:xfrm>
          <a:off x="323528" y="1556793"/>
          <a:ext cx="8496944" cy="5233730"/>
        </p:xfrm>
        <a:graphic>
          <a:graphicData uri="http://schemas.openxmlformats.org/drawingml/2006/table">
            <a:tbl>
              <a:tblPr firstRow="1" firstCol="1" bandRow="1"/>
              <a:tblGrid>
                <a:gridCol w="3077056">
                  <a:extLst>
                    <a:ext uri="{9D8B030D-6E8A-4147-A177-3AD203B41FA5}">
                      <a16:colId xmlns:a16="http://schemas.microsoft.com/office/drawing/2014/main" val="2795997997"/>
                    </a:ext>
                  </a:extLst>
                </a:gridCol>
                <a:gridCol w="1284219">
                  <a:extLst>
                    <a:ext uri="{9D8B030D-6E8A-4147-A177-3AD203B41FA5}">
                      <a16:colId xmlns:a16="http://schemas.microsoft.com/office/drawing/2014/main" val="1661034323"/>
                    </a:ext>
                  </a:extLst>
                </a:gridCol>
                <a:gridCol w="4135669">
                  <a:extLst>
                    <a:ext uri="{9D8B030D-6E8A-4147-A177-3AD203B41FA5}">
                      <a16:colId xmlns:a16="http://schemas.microsoft.com/office/drawing/2014/main" val="2575461973"/>
                    </a:ext>
                  </a:extLst>
                </a:gridCol>
              </a:tblGrid>
              <a:tr h="920199">
                <a:tc>
                  <a:txBody>
                    <a:bodyPr/>
                    <a:lstStyle/>
                    <a:p>
                      <a:pPr algn="ctr">
                        <a:lnSpc>
                          <a:spcPct val="106000"/>
                        </a:lnSpc>
                        <a:spcAft>
                          <a:spcPts val="80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523" marR="56523" marT="7850" marB="0">
                    <a:lnL>
                      <a:noFill/>
                    </a:lnL>
                    <a:lnR>
                      <a:noFill/>
                    </a:lnR>
                    <a:lnT>
                      <a:noFill/>
                    </a:lnT>
                    <a:lnB>
                      <a:noFill/>
                    </a:lnB>
                  </a:tcPr>
                </a:tc>
                <a:tc>
                  <a:txBody>
                    <a:bodyPr/>
                    <a:lstStyle/>
                    <a:p>
                      <a:pPr algn="ctr">
                        <a:lnSpc>
                          <a:spcPct val="106000"/>
                        </a:lnSpc>
                        <a:spcAft>
                          <a:spcPts val="800"/>
                        </a:spcAft>
                      </a:pPr>
                      <a:r>
                        <a:rPr lang="en-GB" sz="1600" kern="1200" dirty="0">
                          <a:solidFill>
                            <a:srgbClr val="006600"/>
                          </a:solidFill>
                          <a:effectLst/>
                          <a:latin typeface="Cambria" panose="02040503050406030204" pitchFamily="18"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523" marR="56523" marT="7850" marB="0">
                    <a:lnL>
                      <a:noFill/>
                    </a:lnL>
                    <a:lnR>
                      <a:noFill/>
                    </a:lnR>
                    <a:lnT>
                      <a:noFill/>
                    </a:lnT>
                    <a:lnB>
                      <a:noFill/>
                    </a:lnB>
                  </a:tcPr>
                </a:tc>
                <a:tc>
                  <a:txBody>
                    <a:bodyPr/>
                    <a:lstStyle/>
                    <a:p>
                      <a:pPr algn="r">
                        <a:lnSpc>
                          <a:spcPct val="107000"/>
                        </a:lnSpc>
                        <a:spcAft>
                          <a:spcPts val="800"/>
                        </a:spcAft>
                      </a:pP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Tuesday 30</a:t>
                      </a:r>
                      <a:r>
                        <a:rPr lang="en-GB" sz="1400" b="1" i="1" kern="1200" baseline="300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th</a:t>
                      </a: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 June 2026</a:t>
                      </a:r>
                      <a:endParaRPr lang="en-GB" sz="1400" dirty="0">
                        <a:effectLst/>
                        <a:latin typeface="Candara" panose="020E0502030303020204" pitchFamily="34" charset="0"/>
                        <a:ea typeface="Cambria" panose="02040503050406030204" pitchFamily="18" charset="0"/>
                        <a:cs typeface="Calibri" panose="020F0502020204030204" pitchFamily="34" charset="0"/>
                      </a:endParaRPr>
                    </a:p>
                    <a:p>
                      <a:pPr algn="r">
                        <a:lnSpc>
                          <a:spcPct val="107000"/>
                        </a:lnSpc>
                        <a:spcAft>
                          <a:spcPts val="800"/>
                        </a:spcAft>
                      </a:pP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11:00-12.00 </a:t>
                      </a:r>
                      <a:r>
                        <a:rPr lang="en-GB" sz="1400" b="0"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(EEST) </a:t>
                      </a:r>
                      <a:r>
                        <a:rPr lang="en-GB" sz="1400" b="1" i="1" kern="1200" dirty="0">
                          <a:solidFill>
                            <a:srgbClr val="006633"/>
                          </a:solidFill>
                          <a:effectLst/>
                          <a:latin typeface="Candara" panose="020E0502030303020204" pitchFamily="34" charset="0"/>
                          <a:ea typeface="Cambria" panose="02040503050406030204" pitchFamily="18" charset="0"/>
                          <a:cs typeface="Calibri" panose="020F0502020204030204" pitchFamily="34" charset="0"/>
                        </a:rPr>
                        <a:t>Check your time-zone </a:t>
                      </a:r>
                      <a:r>
                        <a:rPr lang="en-GB" sz="1400" b="1" i="1" kern="1200" dirty="0">
                          <a:solidFill>
                            <a:srgbClr val="3333FF"/>
                          </a:solidFill>
                          <a:effectLst/>
                          <a:latin typeface="Candara" panose="020E0502030303020204" pitchFamily="34" charset="0"/>
                          <a:ea typeface="Cambria" panose="02040503050406030204" pitchFamily="18" charset="0"/>
                          <a:cs typeface="Calibri" panose="020F0502020204030204" pitchFamily="34" charset="0"/>
                          <a:hlinkClick r:id="rId3">
                            <a:extLst>
                              <a:ext uri="{A12FA001-AC4F-418D-AE19-62706E023703}">
                                <ahyp:hlinkClr xmlns:ahyp="http://schemas.microsoft.com/office/drawing/2018/hyperlinkcolor" val="tx"/>
                              </a:ext>
                            </a:extLst>
                          </a:hlinkClick>
                        </a:rPr>
                        <a:t>here</a:t>
                      </a:r>
                      <a:endParaRPr lang="en-GB" sz="1400" b="1" i="1" kern="1200" dirty="0">
                        <a:solidFill>
                          <a:srgbClr val="3333FF"/>
                        </a:solidFill>
                        <a:effectLst/>
                        <a:latin typeface="Candara" panose="020E0502030303020204" pitchFamily="34" charset="0"/>
                        <a:ea typeface="Cambria" panose="02040503050406030204" pitchFamily="18" charset="0"/>
                        <a:cs typeface="Calibri" panose="020F0502020204030204" pitchFamily="34" charset="0"/>
                      </a:endParaRPr>
                    </a:p>
                    <a:p>
                      <a:pPr algn="r">
                        <a:lnSpc>
                          <a:spcPct val="107000"/>
                        </a:lnSpc>
                        <a:spcAft>
                          <a:spcPts val="800"/>
                        </a:spcAft>
                      </a:pPr>
                      <a:r>
                        <a:rPr lang="en-GB" sz="1200" kern="1200" dirty="0">
                          <a:solidFill>
                            <a:srgbClr val="0000FF"/>
                          </a:solidFill>
                          <a:effectLst/>
                          <a:latin typeface="Cambria" panose="02040503050406030204" pitchFamily="18" charset="0"/>
                          <a:ea typeface="Cambria" panose="02040503050406030204" pitchFamily="18" charset="0"/>
                          <a:cs typeface="Times New Roman" panose="02020603050405020304" pitchFamily="18" charset="0"/>
                        </a:rPr>
                        <a:t> </a:t>
                      </a:r>
                      <a:endParaRPr lang="en-GB" sz="900" dirty="0">
                        <a:effectLst/>
                        <a:latin typeface="Cambria" panose="02040503050406030204" pitchFamily="18" charset="0"/>
                        <a:ea typeface="Cambria" panose="02040503050406030204" pitchFamily="18" charset="0"/>
                        <a:cs typeface="Times New Roman" panose="02020603050405020304" pitchFamily="18" charset="0"/>
                      </a:endParaRPr>
                    </a:p>
                  </a:txBody>
                  <a:tcPr marL="56523" marR="56523" marT="7850" marB="0">
                    <a:lnL>
                      <a:noFill/>
                    </a:lnL>
                    <a:lnR>
                      <a:noFill/>
                    </a:lnR>
                    <a:lnT>
                      <a:noFill/>
                    </a:lnT>
                    <a:lnB>
                      <a:noFill/>
                    </a:lnB>
                  </a:tcPr>
                </a:tc>
                <a:extLst>
                  <a:ext uri="{0D108BD9-81ED-4DB2-BD59-A6C34878D82A}">
                    <a16:rowId xmlns:a16="http://schemas.microsoft.com/office/drawing/2014/main" val="3594646573"/>
                  </a:ext>
                </a:extLst>
              </a:tr>
              <a:tr h="3801491">
                <a:tc gridSpan="3">
                  <a:txBody>
                    <a:bodyPr/>
                    <a:lstStyle/>
                    <a:p>
                      <a:pPr>
                        <a:lnSpc>
                          <a:spcPct val="106000"/>
                        </a:lnSpc>
                        <a:spcAft>
                          <a:spcPts val="800"/>
                        </a:spcAft>
                      </a:pPr>
                      <a:r>
                        <a:rPr lang="en-GB" sz="1600" b="1"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Host: </a:t>
                      </a:r>
                      <a:r>
                        <a:rPr lang="en-GB"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Dr Lisa Anemaat [AU]</a:t>
                      </a:r>
                      <a:endParaRPr lang="en-GB" sz="1600" b="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endParaRPr lang="en-US" sz="14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pPr marL="0" algn="l" defTabSz="914400" rtl="0" eaLnBrk="1" latinLnBrk="0" hangingPunct="1"/>
                      <a:r>
                        <a:rPr lang="en-US"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This CATs project seeks to answer the question: “What are the most important unanswered research questions about societal impact and reintegration (transition home from hospital, post-acute care) for people living with aphasia internationally?” with a particular emphasis on evidence uncertainties identified by those with lived experience. A working group was developed following the CATs 2025 session in Sweeden, and since that time we have refined feedback generated in the 2025 workshop, been tightening the research questions, and looking at next steps to progress an international priority setting project.  This session will </a:t>
                      </a:r>
                      <a:r>
                        <a:rPr lang="en-US" sz="1600" b="0" kern="1200" dirty="0" err="1">
                          <a:solidFill>
                            <a:srgbClr val="660066"/>
                          </a:solidFill>
                          <a:effectLst/>
                          <a:latin typeface="Candara" panose="020E0502030303020204" pitchFamily="34" charset="0"/>
                          <a:ea typeface="Cambria" panose="02040503050406030204" pitchFamily="18" charset="0"/>
                          <a:cs typeface="Calibri" panose="020F0502020204030204" pitchFamily="34" charset="0"/>
                        </a:rPr>
                        <a:t>summarise</a:t>
                      </a:r>
                      <a:r>
                        <a:rPr lang="en-US"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rPr>
                        <a:t> progress to date, highlight recent developments, and invite feedback from CATs members to inform the next phase of the Survive and Thrive project.</a:t>
                      </a:r>
                      <a:endParaRPr lang="en-GB" sz="1600" b="0" kern="1200" dirty="0">
                        <a:solidFill>
                          <a:srgbClr val="660066"/>
                        </a:solidFill>
                        <a:effectLst/>
                        <a:latin typeface="Candara" panose="020E0502030303020204" pitchFamily="34" charset="0"/>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txBody>
                  <a:tcPr marL="56523" marR="56523" marT="7850" marB="0">
                    <a:lnL>
                      <a:noFill/>
                    </a:lnL>
                    <a:lnR>
                      <a:noFill/>
                    </a:lnR>
                    <a:lnT>
                      <a:noFill/>
                    </a:lnT>
                    <a:lnB>
                      <a:noFill/>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133798498"/>
                  </a:ext>
                </a:extLst>
              </a:tr>
            </a:tbl>
          </a:graphicData>
        </a:graphic>
      </p:graphicFrame>
    </p:spTree>
    <p:extLst>
      <p:ext uri="{BB962C8B-B14F-4D97-AF65-F5344CB8AC3E}">
        <p14:creationId xmlns:p14="http://schemas.microsoft.com/office/powerpoint/2010/main" val="344867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FA73C-47F3-E021-B022-873A454BF4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B1FD6E-F124-851B-6747-A76DD004B544}"/>
              </a:ext>
            </a:extLst>
          </p:cNvPr>
          <p:cNvSpPr>
            <a:spLocks noGrp="1"/>
          </p:cNvSpPr>
          <p:nvPr>
            <p:ph type="title"/>
          </p:nvPr>
        </p:nvSpPr>
        <p:spPr>
          <a:xfrm>
            <a:off x="457200" y="246856"/>
            <a:ext cx="6635080" cy="949896"/>
          </a:xfrm>
        </p:spPr>
        <p:txBody>
          <a:bodyPr>
            <a:normAutofit/>
          </a:bodyPr>
          <a:lstStyle/>
          <a:p>
            <a:pPr>
              <a:lnSpc>
                <a:spcPct val="106000"/>
              </a:lnSpc>
              <a:spcAft>
                <a:spcPts val="800"/>
              </a:spcAft>
            </a:pPr>
            <a:r>
              <a:rPr lang="en-GB" sz="3600" b="1" dirty="0">
                <a:solidFill>
                  <a:srgbClr val="660066"/>
                </a:solidFill>
                <a:latin typeface="Candara" panose="020E0502030303020204" pitchFamily="34" charset="0"/>
                <a:ea typeface="Cambria" panose="02040503050406030204" pitchFamily="18" charset="0"/>
                <a:cs typeface="Times New Roman" panose="02020603050405020304" pitchFamily="18" charset="0"/>
              </a:rPr>
              <a:t>Lunch Break</a:t>
            </a:r>
            <a:endParaRPr lang="en-GB" sz="3600" dirty="0">
              <a:solidFill>
                <a:srgbClr val="660066"/>
              </a:solidFill>
              <a:effectLst/>
              <a:latin typeface="Candara" panose="020E0502030303020204" pitchFamily="34" charset="0"/>
              <a:ea typeface="Cambria" panose="020405030504060302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3BCE230E-C25E-9380-8071-38006618B0A2}"/>
              </a:ext>
            </a:extLst>
          </p:cNvPr>
          <p:cNvSpPr>
            <a:spLocks noGrp="1"/>
          </p:cNvSpPr>
          <p:nvPr>
            <p:ph type="sldNum" sz="quarter" idx="12"/>
          </p:nvPr>
        </p:nvSpPr>
        <p:spPr/>
        <p:txBody>
          <a:bodyPr/>
          <a:lstStyle/>
          <a:p>
            <a:pPr>
              <a:defRPr/>
            </a:pPr>
            <a:fld id="{6548C49F-7C5F-4988-9808-73152869C23C}" type="slidenum">
              <a:rPr lang="en-GB" smtClean="0"/>
              <a:pPr>
                <a:defRPr/>
              </a:pPr>
              <a:t>9</a:t>
            </a:fld>
            <a:endParaRPr lang="en-GB" dirty="0"/>
          </a:p>
        </p:txBody>
      </p:sp>
      <p:sp>
        <p:nvSpPr>
          <p:cNvPr id="7" name="Footer Placeholder 1">
            <a:extLst>
              <a:ext uri="{FF2B5EF4-FFF2-40B4-BE49-F238E27FC236}">
                <a16:creationId xmlns:a16="http://schemas.microsoft.com/office/drawing/2014/main" id="{77D9BDBA-AA99-E70B-7958-D1C25170491A}"/>
              </a:ext>
            </a:extLst>
          </p:cNvPr>
          <p:cNvSpPr>
            <a:spLocks noGrp="1"/>
          </p:cNvSpPr>
          <p:nvPr>
            <p:ph type="ftr" sz="quarter" idx="11"/>
          </p:nvPr>
        </p:nvSpPr>
        <p:spPr>
          <a:xfrm>
            <a:off x="2267744" y="6434218"/>
            <a:ext cx="4464496" cy="287257"/>
          </a:xfrm>
        </p:spPr>
        <p:txBody>
          <a:bodyPr/>
          <a:lstStyle/>
          <a:p>
            <a:pPr>
              <a:defRPr/>
            </a:pPr>
            <a:r>
              <a:rPr lang="en-IE" sz="1600" b="1" dirty="0">
                <a:solidFill>
                  <a:schemeClr val="tx2">
                    <a:lumMod val="90000"/>
                    <a:lumOff val="10000"/>
                  </a:schemeClr>
                </a:solidFill>
                <a:latin typeface="Book Antiqua" panose="02040602050305030304" pitchFamily="18" charset="0"/>
              </a:rPr>
              <a:t>CATs event – June 2026</a:t>
            </a:r>
            <a:endParaRPr lang="en-GB" sz="1600" b="1" dirty="0">
              <a:solidFill>
                <a:schemeClr val="tx2">
                  <a:lumMod val="90000"/>
                  <a:lumOff val="10000"/>
                </a:schemeClr>
              </a:solidFill>
              <a:latin typeface="Book Antiqua" panose="02040602050305030304" pitchFamily="18" charset="0"/>
            </a:endParaRPr>
          </a:p>
        </p:txBody>
      </p:sp>
      <p:sp>
        <p:nvSpPr>
          <p:cNvPr id="8" name="Rectangle 7">
            <a:extLst>
              <a:ext uri="{FF2B5EF4-FFF2-40B4-BE49-F238E27FC236}">
                <a16:creationId xmlns:a16="http://schemas.microsoft.com/office/drawing/2014/main" id="{5CA778AD-1618-74C6-1253-EF4887D922A2}"/>
              </a:ext>
            </a:extLst>
          </p:cNvPr>
          <p:cNvSpPr/>
          <p:nvPr/>
        </p:nvSpPr>
        <p:spPr>
          <a:xfrm>
            <a:off x="179512" y="1556792"/>
            <a:ext cx="8784976" cy="4799559"/>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n>
                <a:solidFill>
                  <a:schemeClr val="accent5"/>
                </a:solidFill>
              </a:ln>
              <a:solidFill>
                <a:schemeClr val="bg1"/>
              </a:solidFill>
            </a:endParaRPr>
          </a:p>
        </p:txBody>
      </p:sp>
      <p:graphicFrame>
        <p:nvGraphicFramePr>
          <p:cNvPr id="10" name="Table 9">
            <a:extLst>
              <a:ext uri="{FF2B5EF4-FFF2-40B4-BE49-F238E27FC236}">
                <a16:creationId xmlns:a16="http://schemas.microsoft.com/office/drawing/2014/main" id="{6B787ADC-F656-06D6-D0ED-83049376799F}"/>
              </a:ext>
            </a:extLst>
          </p:cNvPr>
          <p:cNvGraphicFramePr>
            <a:graphicFrameLocks noGrp="1"/>
          </p:cNvGraphicFramePr>
          <p:nvPr>
            <p:extLst>
              <p:ext uri="{D42A27DB-BD31-4B8C-83A1-F6EECF244321}">
                <p14:modId xmlns:p14="http://schemas.microsoft.com/office/powerpoint/2010/main" val="2906918044"/>
              </p:ext>
            </p:extLst>
          </p:nvPr>
        </p:nvGraphicFramePr>
        <p:xfrm>
          <a:off x="457200" y="1556793"/>
          <a:ext cx="8229600" cy="4434433"/>
        </p:xfrm>
        <a:graphic>
          <a:graphicData uri="http://schemas.openxmlformats.org/drawingml/2006/table">
            <a:tbl>
              <a:tblPr firstRow="1" firstCol="1" bandRow="1"/>
              <a:tblGrid>
                <a:gridCol w="2980240">
                  <a:extLst>
                    <a:ext uri="{9D8B030D-6E8A-4147-A177-3AD203B41FA5}">
                      <a16:colId xmlns:a16="http://schemas.microsoft.com/office/drawing/2014/main" val="2795997997"/>
                    </a:ext>
                  </a:extLst>
                </a:gridCol>
                <a:gridCol w="1243813">
                  <a:extLst>
                    <a:ext uri="{9D8B030D-6E8A-4147-A177-3AD203B41FA5}">
                      <a16:colId xmlns:a16="http://schemas.microsoft.com/office/drawing/2014/main" val="1661034323"/>
                    </a:ext>
                  </a:extLst>
                </a:gridCol>
                <a:gridCol w="4005547">
                  <a:extLst>
                    <a:ext uri="{9D8B030D-6E8A-4147-A177-3AD203B41FA5}">
                      <a16:colId xmlns:a16="http://schemas.microsoft.com/office/drawing/2014/main" val="2575461973"/>
                    </a:ext>
                  </a:extLst>
                </a:gridCol>
              </a:tblGrid>
              <a:tr h="864216">
                <a:tc>
                  <a:txBody>
                    <a:bodyPr/>
                    <a:lstStyle/>
                    <a:p>
                      <a:pPr algn="ctr">
                        <a:lnSpc>
                          <a:spcPct val="106000"/>
                        </a:lnSpc>
                        <a:spcAft>
                          <a:spcPts val="80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523" marR="56523" marT="7850" marB="0">
                    <a:lnL>
                      <a:noFill/>
                    </a:lnL>
                    <a:lnR>
                      <a:noFill/>
                    </a:lnR>
                    <a:lnT>
                      <a:noFill/>
                    </a:lnT>
                    <a:lnB>
                      <a:noFill/>
                    </a:lnB>
                  </a:tcPr>
                </a:tc>
                <a:tc>
                  <a:txBody>
                    <a:bodyPr/>
                    <a:lstStyle/>
                    <a:p>
                      <a:pPr algn="ctr">
                        <a:lnSpc>
                          <a:spcPct val="106000"/>
                        </a:lnSpc>
                        <a:spcAft>
                          <a:spcPts val="800"/>
                        </a:spcAft>
                      </a:pPr>
                      <a:r>
                        <a:rPr lang="en-GB" sz="1600" kern="1200" dirty="0">
                          <a:solidFill>
                            <a:srgbClr val="006600"/>
                          </a:solidFill>
                          <a:effectLst/>
                          <a:latin typeface="Cambria" panose="02040503050406030204" pitchFamily="18"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523" marR="56523" marT="7850" marB="0">
                    <a:lnL>
                      <a:noFill/>
                    </a:lnL>
                    <a:lnR>
                      <a:noFill/>
                    </a:lnR>
                    <a:lnT>
                      <a:noFill/>
                    </a:lnT>
                    <a:lnB>
                      <a:noFill/>
                    </a:lnB>
                  </a:tcPr>
                </a:tc>
                <a:tc>
                  <a:txBody>
                    <a:bodyPr/>
                    <a:lstStyle/>
                    <a:p>
                      <a:pPr algn="r">
                        <a:lnSpc>
                          <a:spcPct val="107000"/>
                        </a:lnSpc>
                        <a:spcAft>
                          <a:spcPts val="800"/>
                        </a:spcAft>
                      </a:pP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Tuesday 30</a:t>
                      </a:r>
                      <a:r>
                        <a:rPr lang="en-GB" sz="1400" b="1" i="1" kern="1200" baseline="300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th</a:t>
                      </a:r>
                      <a:r>
                        <a:rPr lang="en-GB" sz="1400" b="1" i="1" kern="1200" dirty="0">
                          <a:solidFill>
                            <a:srgbClr val="02602A"/>
                          </a:solidFill>
                          <a:effectLst/>
                          <a:latin typeface="Candara" panose="020E0502030303020204" pitchFamily="34" charset="0"/>
                          <a:ea typeface="Cambria" panose="02040503050406030204" pitchFamily="18" charset="0"/>
                          <a:cs typeface="Calibri" panose="020F0502020204030204" pitchFamily="34" charset="0"/>
                        </a:rPr>
                        <a:t> June 2026</a:t>
                      </a:r>
                      <a:endParaRPr lang="en-GB" sz="1400" dirty="0">
                        <a:effectLst/>
                        <a:latin typeface="Candara" panose="020E0502030303020204" pitchFamily="34" charset="0"/>
                        <a:ea typeface="Cambria" panose="02040503050406030204" pitchFamily="18" charset="0"/>
                        <a:cs typeface="Calibri" panose="020F0502020204030204" pitchFamily="34" charset="0"/>
                      </a:endParaRPr>
                    </a:p>
                    <a:p>
                      <a:pPr algn="r">
                        <a:lnSpc>
                          <a:spcPct val="107000"/>
                        </a:lnSpc>
                        <a:spcAft>
                          <a:spcPts val="800"/>
                        </a:spcAft>
                      </a:pPr>
                      <a:r>
                        <a:rPr lang="en-GB" sz="1200" kern="1200" dirty="0">
                          <a:solidFill>
                            <a:srgbClr val="0000FF"/>
                          </a:solidFill>
                          <a:effectLst/>
                          <a:latin typeface="Cambria" panose="02040503050406030204" pitchFamily="18" charset="0"/>
                          <a:ea typeface="Cambria" panose="02040503050406030204" pitchFamily="18" charset="0"/>
                          <a:cs typeface="Times New Roman" panose="02020603050405020304" pitchFamily="18" charset="0"/>
                        </a:rPr>
                        <a:t> </a:t>
                      </a:r>
                      <a:endParaRPr lang="en-GB" sz="900" dirty="0">
                        <a:effectLst/>
                        <a:latin typeface="Cambria" panose="02040503050406030204" pitchFamily="18" charset="0"/>
                        <a:ea typeface="Cambria" panose="02040503050406030204" pitchFamily="18" charset="0"/>
                        <a:cs typeface="Times New Roman" panose="02020603050405020304" pitchFamily="18" charset="0"/>
                      </a:endParaRPr>
                    </a:p>
                  </a:txBody>
                  <a:tcPr marL="56523" marR="56523" marT="7850" marB="0">
                    <a:lnL>
                      <a:noFill/>
                    </a:lnL>
                    <a:lnR>
                      <a:noFill/>
                    </a:lnR>
                    <a:lnT>
                      <a:noFill/>
                    </a:lnT>
                    <a:lnB>
                      <a:noFill/>
                    </a:lnB>
                  </a:tcPr>
                </a:tc>
                <a:extLst>
                  <a:ext uri="{0D108BD9-81ED-4DB2-BD59-A6C34878D82A}">
                    <a16:rowId xmlns:a16="http://schemas.microsoft.com/office/drawing/2014/main" val="3594646573"/>
                  </a:ext>
                </a:extLst>
              </a:tr>
              <a:tr h="3570217">
                <a:tc gridSpan="3">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2400" dirty="0">
                          <a:solidFill>
                            <a:srgbClr val="660066"/>
                          </a:solidFill>
                          <a:latin typeface="Candara" panose="020E0502030303020204" pitchFamily="34" charset="0"/>
                          <a:ea typeface="Cambria" panose="02040503050406030204" pitchFamily="18" charset="0"/>
                          <a:cs typeface="Times New Roman" panose="02020603050405020304" pitchFamily="18" charset="0"/>
                        </a:rPr>
                        <a:t>Lunch will be provided for attendees in the Kostis Palamas building at </a:t>
                      </a:r>
                      <a:r>
                        <a:rPr lang="en-US" sz="2400" kern="1200" dirty="0">
                          <a:solidFill>
                            <a:srgbClr val="660066"/>
                          </a:solidFill>
                          <a:latin typeface="Candara" panose="020E0502030303020204" pitchFamily="34" charset="0"/>
                          <a:ea typeface="Cambria" panose="02040503050406030204" pitchFamily="18" charset="0"/>
                          <a:cs typeface="Times New Roman" panose="02020603050405020304" pitchFamily="18" charset="0"/>
                        </a:rPr>
                        <a:t>12pm (EEST). Please note that o</a:t>
                      </a:r>
                      <a:r>
                        <a:rPr lang="en-GB" sz="2400" kern="1200" dirty="0">
                          <a:solidFill>
                            <a:srgbClr val="660066"/>
                          </a:solidFill>
                          <a:latin typeface="Candara" panose="020E0502030303020204" pitchFamily="34" charset="0"/>
                          <a:ea typeface="Cambria" panose="02040503050406030204" pitchFamily="18" charset="0"/>
                          <a:cs typeface="Times New Roman" panose="02020603050405020304" pitchFamily="18" charset="0"/>
                        </a:rPr>
                        <a:t>n the buffet, there will be labels with descriptions for each dish, so you can choose according to your dietary requirements.</a:t>
                      </a:r>
                      <a:endParaRPr lang="en-US" sz="2400" kern="1200" dirty="0">
                        <a:solidFill>
                          <a:srgbClr val="660066"/>
                        </a:solidFill>
                        <a:latin typeface="Candara" panose="020E0502030303020204" pitchFamily="34" charset="0"/>
                        <a:ea typeface="Cambria" panose="02040503050406030204"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400" b="1" kern="1200" dirty="0">
                        <a:solidFill>
                          <a:srgbClr val="006600"/>
                        </a:solidFill>
                        <a:effectLst/>
                        <a:latin typeface="Candara" panose="020E0502030303020204" pitchFamily="34" charset="0"/>
                        <a:ea typeface="Cambria" panose="02040503050406030204" pitchFamily="18" charset="0"/>
                        <a:cs typeface="Calibri" panose="020F0502020204030204" pitchFamily="34" charset="0"/>
                      </a:endParaRPr>
                    </a:p>
                  </a:txBody>
                  <a:tcPr marL="56523" marR="56523" marT="7850" marB="0">
                    <a:lnL>
                      <a:noFill/>
                    </a:lnL>
                    <a:lnR>
                      <a:noFill/>
                    </a:lnR>
                    <a:lnT>
                      <a:noFill/>
                    </a:lnT>
                    <a:lnB>
                      <a:noFill/>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133798498"/>
                  </a:ext>
                </a:extLst>
              </a:tr>
            </a:tbl>
          </a:graphicData>
        </a:graphic>
      </p:graphicFrame>
    </p:spTree>
    <p:extLst>
      <p:ext uri="{BB962C8B-B14F-4D97-AF65-F5344CB8AC3E}">
        <p14:creationId xmlns:p14="http://schemas.microsoft.com/office/powerpoint/2010/main" val="1907151040"/>
      </p:ext>
    </p:extLst>
  </p:cSld>
  <p:clrMapOvr>
    <a:masterClrMapping/>
  </p:clrMapOvr>
</p:sld>
</file>

<file path=ppt/theme/theme1.xml><?xml version="1.0" encoding="utf-8"?>
<a:theme xmlns:a="http://schemas.openxmlformats.org/drawingml/2006/main" name="NMAHPtheme">
  <a:themeElements>
    <a:clrScheme name="CATs">
      <a:dk1>
        <a:srgbClr val="330033"/>
      </a:dk1>
      <a:lt1>
        <a:sysClr val="window" lastClr="FFFFFF"/>
      </a:lt1>
      <a:dk2>
        <a:srgbClr val="330033"/>
      </a:dk2>
      <a:lt2>
        <a:srgbClr val="FFFFFF"/>
      </a:lt2>
      <a:accent1>
        <a:srgbClr val="330033"/>
      </a:accent1>
      <a:accent2>
        <a:srgbClr val="006633"/>
      </a:accent2>
      <a:accent3>
        <a:srgbClr val="7F7F7F"/>
      </a:accent3>
      <a:accent4>
        <a:srgbClr val="330033"/>
      </a:accent4>
      <a:accent5>
        <a:srgbClr val="006633"/>
      </a:accent5>
      <a:accent6>
        <a:srgbClr val="7F7F7F"/>
      </a:accent6>
      <a:hlink>
        <a:srgbClr val="7F7F7F"/>
      </a:hlink>
      <a:folHlink>
        <a:srgbClr val="00663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7036FDEEDE9CF408B0EE9BB33E70AD9" ma:contentTypeVersion="14" ma:contentTypeDescription="Create a new document." ma:contentTypeScope="" ma:versionID="0adc254ab1de370b048026d22e8db377">
  <xsd:schema xmlns:xsd="http://www.w3.org/2001/XMLSchema" xmlns:xs="http://www.w3.org/2001/XMLSchema" xmlns:p="http://schemas.microsoft.com/office/2006/metadata/properties" xmlns:ns3="bd58dc59-b914-4553-b164-1e9712686224" xmlns:ns4="c65ec283-8ea7-4411-afd7-1ef686029287" targetNamespace="http://schemas.microsoft.com/office/2006/metadata/properties" ma:root="true" ma:fieldsID="bf6c3f1a42806c6d8a3cc0320a44dc66" ns3:_="" ns4:_="">
    <xsd:import namespace="bd58dc59-b914-4553-b164-1e9712686224"/>
    <xsd:import namespace="c65ec283-8ea7-4411-afd7-1ef68602928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58dc59-b914-4553-b164-1e97126862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65ec283-8ea7-4411-afd7-1ef686029287"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732CEF-2671-42F9-AD2C-910E744694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d58dc59-b914-4553-b164-1e9712686224"/>
    <ds:schemaRef ds:uri="c65ec283-8ea7-4411-afd7-1ef68602928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6BB3540-36DC-4A90-8E9E-AFC001C88691}">
  <ds:schemaRefs>
    <ds:schemaRef ds:uri="http://purl.org/dc/elements/1.1/"/>
    <ds:schemaRef ds:uri="http://schemas.microsoft.com/office/2006/metadata/properties"/>
    <ds:schemaRef ds:uri="c65ec283-8ea7-4411-afd7-1ef686029287"/>
    <ds:schemaRef ds:uri="http://purl.org/dc/terms/"/>
    <ds:schemaRef ds:uri="http://schemas.microsoft.com/office/2006/documentManagement/types"/>
    <ds:schemaRef ds:uri="http://purl.org/dc/dcmitype/"/>
    <ds:schemaRef ds:uri="bd58dc59-b914-4553-b164-1e9712686224"/>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4DF14B1-89CB-4833-896A-FDF85ED1B7C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16419</TotalTime>
  <Words>1359</Words>
  <Application>Microsoft Office PowerPoint</Application>
  <PresentationFormat>On-screen Show (4:3)</PresentationFormat>
  <Paragraphs>139</Paragraphs>
  <Slides>13</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Book Antiqua</vt:lpstr>
      <vt:lpstr>Calibri</vt:lpstr>
      <vt:lpstr>Cambria</vt:lpstr>
      <vt:lpstr>Candara</vt:lpstr>
      <vt:lpstr>NMAHPtheme</vt:lpstr>
      <vt:lpstr>PowerPoint Presentation</vt:lpstr>
      <vt:lpstr>Acknowledgements </vt:lpstr>
      <vt:lpstr>Notice: Meetings recorded</vt:lpstr>
      <vt:lpstr>Joining the event via Zoom</vt:lpstr>
      <vt:lpstr>Location</vt:lpstr>
      <vt:lpstr>Welcome presentation</vt:lpstr>
      <vt:lpstr>Artificial Intelligence in aphasia: developing a research agenda</vt:lpstr>
      <vt:lpstr>Survive &amp; Thrive beacon project</vt:lpstr>
      <vt:lpstr>Lunch Break</vt:lpstr>
      <vt:lpstr>Influencing funders initiative</vt:lpstr>
      <vt:lpstr>Cognition &amp; Aphasia: Consensus on reporting guidelines for consent for aphasia research</vt:lpstr>
      <vt:lpstr>Multilingual Aphasia project (MAP)</vt:lpstr>
      <vt:lpstr>ESR/JSR lightning talks &amp; networking session</vt:lpstr>
    </vt:vector>
  </TitlesOfParts>
  <Company>National University of Ireland Galway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Computer Services</dc:creator>
  <cp:lastModifiedBy>Jack McArthur</cp:lastModifiedBy>
  <cp:revision>638</cp:revision>
  <cp:lastPrinted>2018-08-21T10:11:13Z</cp:lastPrinted>
  <dcterms:created xsi:type="dcterms:W3CDTF">2010-04-20T14:27:46Z</dcterms:created>
  <dcterms:modified xsi:type="dcterms:W3CDTF">2026-06-24T09:27:40Z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6c24981-b6df-48f8-949b-0896357b9b03_Enabled">
    <vt:lpwstr>true</vt:lpwstr>
  </property>
  <property fmtid="{D5CDD505-2E9C-101B-9397-08002B2CF9AE}" pid="3" name="MSIP_Label_06c24981-b6df-48f8-949b-0896357b9b03_SetDate">
    <vt:lpwstr>2022-09-09T10:35:28Z</vt:lpwstr>
  </property>
  <property fmtid="{D5CDD505-2E9C-101B-9397-08002B2CF9AE}" pid="4" name="MSIP_Label_06c24981-b6df-48f8-949b-0896357b9b03_Method">
    <vt:lpwstr>Privileged</vt:lpwstr>
  </property>
  <property fmtid="{D5CDD505-2E9C-101B-9397-08002B2CF9AE}" pid="5" name="MSIP_Label_06c24981-b6df-48f8-949b-0896357b9b03_Name">
    <vt:lpwstr>Official</vt:lpwstr>
  </property>
  <property fmtid="{D5CDD505-2E9C-101B-9397-08002B2CF9AE}" pid="6" name="MSIP_Label_06c24981-b6df-48f8-949b-0896357b9b03_SiteId">
    <vt:lpwstr>dd615949-5bd0-4da0-ac52-28ef8d336373</vt:lpwstr>
  </property>
  <property fmtid="{D5CDD505-2E9C-101B-9397-08002B2CF9AE}" pid="7" name="MSIP_Label_06c24981-b6df-48f8-949b-0896357b9b03_ActionId">
    <vt:lpwstr>242eb2d1-094f-4563-aa17-d7f7cc436d9e</vt:lpwstr>
  </property>
  <property fmtid="{D5CDD505-2E9C-101B-9397-08002B2CF9AE}" pid="8" name="MSIP_Label_06c24981-b6df-48f8-949b-0896357b9b03_ContentBits">
    <vt:lpwstr>0</vt:lpwstr>
  </property>
  <property fmtid="{D5CDD505-2E9C-101B-9397-08002B2CF9AE}" pid="9" name="ContentTypeId">
    <vt:lpwstr>0x010100A7036FDEEDE9CF408B0EE9BB33E70AD9</vt:lpwstr>
  </property>
</Properties>
</file>